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1" r:id="rId3"/>
    <p:sldId id="275" r:id="rId4"/>
    <p:sldId id="284" r:id="rId5"/>
    <p:sldId id="294" r:id="rId6"/>
    <p:sldId id="318" r:id="rId7"/>
    <p:sldId id="319" r:id="rId8"/>
    <p:sldId id="320" r:id="rId9"/>
    <p:sldId id="321" r:id="rId10"/>
    <p:sldId id="323" r:id="rId11"/>
    <p:sldId id="324" r:id="rId12"/>
    <p:sldId id="327" r:id="rId13"/>
    <p:sldId id="326" r:id="rId14"/>
    <p:sldId id="325" r:id="rId15"/>
    <p:sldId id="262" r:id="rId16"/>
    <p:sldId id="328" r:id="rId17"/>
    <p:sldId id="329" r:id="rId18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B620"/>
    <a:srgbClr val="FFE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6"/>
    <p:restoredTop sz="96247" autoAdjust="0"/>
  </p:normalViewPr>
  <p:slideViewPr>
    <p:cSldViewPr>
      <p:cViewPr varScale="1">
        <p:scale>
          <a:sx n="68" d="100"/>
          <a:sy n="68" d="100"/>
        </p:scale>
        <p:origin x="72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7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88022-373F-714A-86F8-1D9CC19AD9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3C7294-60AD-0B4C-90D1-59F7882D2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A2554-FACD-384E-A9B0-71506EBB2416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B438E0-9E67-B148-8DA6-3EC5F44DDA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C0BF4C-D5C5-8149-ABE2-22932F3A6F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7E30C-D0F0-0748-967F-6DF35381818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6372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670B8-8485-4AD2-AFE7-9046C573E97E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42234-576F-435C-8277-AF18359CE3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994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9B75FA-1DE3-C945-97E2-81354FE53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036"/>
            <a:ext cx="20152520" cy="11337386"/>
          </a:xfrm>
          <a:prstGeom prst="rect">
            <a:avLst/>
          </a:prstGeom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7254875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6209204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B9C08105-8D0E-7846-8ACC-EA6AF08A9C3B}"/>
              </a:ext>
            </a:extLst>
          </p:cNvPr>
          <p:cNvSpPr/>
          <p:nvPr userDrawn="1"/>
        </p:nvSpPr>
        <p:spPr>
          <a:xfrm>
            <a:off x="7815028" y="9029006"/>
            <a:ext cx="3477895" cy="864869"/>
          </a:xfrm>
          <a:custGeom>
            <a:avLst/>
            <a:gdLst/>
            <a:ahLst/>
            <a:cxnLst/>
            <a:rect l="l" t="t" r="r" b="b"/>
            <a:pathLst>
              <a:path w="3477895" h="864870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w="3477895" h="864870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w="3477895" h="864870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w="3477895" h="864870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w="3477895" h="864870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7" name="object 8">
            <a:extLst>
              <a:ext uri="{FF2B5EF4-FFF2-40B4-BE49-F238E27FC236}">
                <a16:creationId xmlns:a16="http://schemas.microsoft.com/office/drawing/2014/main" id="{14D9949F-15A1-AC4D-B42E-F0B596CEAB45}"/>
              </a:ext>
            </a:extLst>
          </p:cNvPr>
          <p:cNvPicPr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876" y="8778875"/>
            <a:ext cx="1554405" cy="1150620"/>
          </a:xfrm>
          <a:prstGeom prst="rect">
            <a:avLst/>
          </a:prstGeom>
        </p:spPr>
      </p:pic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6287962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5133092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7563485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BA8542-890F-EA40-B8CD-356F1585BC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2C656-E25F-0F4A-AB72-70B904D789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28B6D3D-A7AD-3D42-9E89-124F57CDDE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72"/>
            <a:ext cx="20143340" cy="11332222"/>
          </a:xfrm>
          <a:prstGeom prst="rect">
            <a:avLst/>
          </a:prstGeom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7254875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6209204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B9C08105-8D0E-7846-8ACC-EA6AF08A9C3B}"/>
              </a:ext>
            </a:extLst>
          </p:cNvPr>
          <p:cNvSpPr/>
          <p:nvPr userDrawn="1"/>
        </p:nvSpPr>
        <p:spPr>
          <a:xfrm>
            <a:off x="7815028" y="9029006"/>
            <a:ext cx="3477895" cy="864869"/>
          </a:xfrm>
          <a:custGeom>
            <a:avLst/>
            <a:gdLst/>
            <a:ahLst/>
            <a:cxnLst/>
            <a:rect l="l" t="t" r="r" b="b"/>
            <a:pathLst>
              <a:path w="3477895" h="864870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w="3477895" h="864870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w="3477895" h="864870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w="3477895" h="864870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w="3477895" h="864870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7" name="object 8">
            <a:extLst>
              <a:ext uri="{FF2B5EF4-FFF2-40B4-BE49-F238E27FC236}">
                <a16:creationId xmlns:a16="http://schemas.microsoft.com/office/drawing/2014/main" id="{14D9949F-15A1-AC4D-B42E-F0B596CEAB45}"/>
              </a:ext>
            </a:extLst>
          </p:cNvPr>
          <p:cNvPicPr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876" y="8778875"/>
            <a:ext cx="1554405" cy="1150620"/>
          </a:xfrm>
          <a:prstGeom prst="rect">
            <a:avLst/>
          </a:prstGeom>
        </p:spPr>
      </p:pic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6287962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5133092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7563485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BA8542-890F-EA40-B8CD-356F1585BC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2C656-E25F-0F4A-AB72-70B904D789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17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C33F340-7017-A54B-AB2D-EFBBB90A374D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3A3AF8A0-E40E-424D-9062-8F5081E913F5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4">
            <a:extLst>
              <a:ext uri="{FF2B5EF4-FFF2-40B4-BE49-F238E27FC236}">
                <a16:creationId xmlns:a16="http://schemas.microsoft.com/office/drawing/2014/main" id="{4CF343B9-9DAA-904B-926B-BF1E8B169555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B4133E1D-7241-C648-A1B7-47414D04749D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id="{6E4A7447-424D-0C48-BBB7-9539084DEFB7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grpSp>
        <p:nvGrpSpPr>
          <p:cNvPr id="19" name="object 11">
            <a:extLst>
              <a:ext uri="{FF2B5EF4-FFF2-40B4-BE49-F238E27FC236}">
                <a16:creationId xmlns:a16="http://schemas.microsoft.com/office/drawing/2014/main" id="{27FDED8E-3EED-3B47-B30D-D69574D42171}"/>
              </a:ext>
            </a:extLst>
          </p:cNvPr>
          <p:cNvGrpSpPr/>
          <p:nvPr userDrawn="1"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07E7101B-E60E-4B40-91E4-19CC1FC87F02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835A4DA4-1A75-F748-B4F3-65AB2615145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E94AA4CE-5673-5541-94A2-19522E783D8D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D6369B94-F651-4E4A-A7CF-4B5DB9E67E5D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80C8D6C4-2FFD-7841-A5CC-CCDE695C9BA9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8098076F-75AB-FB4D-8D04-C5FDC9E764E2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97C57F48-994B-4042-8A4E-A7C163B8A2E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4E5ACCB6-4AE3-014C-BACF-FA6331FC759D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A9E4838F-57CE-2D40-B776-70719C47FA54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Marcador de texto 8">
            <a:extLst>
              <a:ext uri="{FF2B5EF4-FFF2-40B4-BE49-F238E27FC236}">
                <a16:creationId xmlns:a16="http://schemas.microsoft.com/office/drawing/2014/main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1634EB08-9014-4147-8C0D-406F156E4863}"/>
              </a:ext>
            </a:extLst>
          </p:cNvPr>
          <p:cNvSpPr/>
          <p:nvPr userDrawn="1"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8B8383BF-B3A0-7B46-8292-AF957C9D598A}"/>
              </a:ext>
            </a:extLst>
          </p:cNvPr>
          <p:cNvSpPr/>
          <p:nvPr userDrawn="1"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7C875938-4E4E-1746-AF67-1484232880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434340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55D8821-D778-254B-B5E1-B3D40E2AD2E5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FDBDCEEF-5769-7445-955D-370BD2FDD5A2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4">
            <a:extLst>
              <a:ext uri="{FF2B5EF4-FFF2-40B4-BE49-F238E27FC236}">
                <a16:creationId xmlns:a16="http://schemas.microsoft.com/office/drawing/2014/main" id="{B0AC388D-3085-3C41-ABDE-A8742AFAEFE9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DE649ED7-EE5C-274F-97AA-794B9151FAE5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6">
              <a:extLst>
                <a:ext uri="{FF2B5EF4-FFF2-40B4-BE49-F238E27FC236}">
                  <a16:creationId xmlns:a16="http://schemas.microsoft.com/office/drawing/2014/main" id="{62970090-9E4F-2E4A-912E-0F5C696120C9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grpSp>
        <p:nvGrpSpPr>
          <p:cNvPr id="33" name="object 11">
            <a:extLst>
              <a:ext uri="{FF2B5EF4-FFF2-40B4-BE49-F238E27FC236}">
                <a16:creationId xmlns:a16="http://schemas.microsoft.com/office/drawing/2014/main" id="{C13F93CF-F203-C04B-A78B-558F6FA4E265}"/>
              </a:ext>
            </a:extLst>
          </p:cNvPr>
          <p:cNvGrpSpPr/>
          <p:nvPr userDrawn="1"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180FD66F-E8BD-E84D-8E27-BE86B062089A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374D76E1-07A4-D84C-97BB-48A4FD7CC38D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15">
              <a:extLst>
                <a:ext uri="{FF2B5EF4-FFF2-40B4-BE49-F238E27FC236}">
                  <a16:creationId xmlns:a16="http://schemas.microsoft.com/office/drawing/2014/main" id="{A31546A4-E0DC-7245-82CB-F86B6B98CE1A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6">
              <a:extLst>
                <a:ext uri="{FF2B5EF4-FFF2-40B4-BE49-F238E27FC236}">
                  <a16:creationId xmlns:a16="http://schemas.microsoft.com/office/drawing/2014/main" id="{239F9F4F-90DE-8E45-BBBE-357CB2D34F4D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7">
              <a:extLst>
                <a:ext uri="{FF2B5EF4-FFF2-40B4-BE49-F238E27FC236}">
                  <a16:creationId xmlns:a16="http://schemas.microsoft.com/office/drawing/2014/main" id="{39D3EC36-41FA-1342-8DC7-2F4171D1001C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8">
              <a:extLst>
                <a:ext uri="{FF2B5EF4-FFF2-40B4-BE49-F238E27FC236}">
                  <a16:creationId xmlns:a16="http://schemas.microsoft.com/office/drawing/2014/main" id="{CE81F3C7-4470-6F4B-A5BD-ACE3D420B3A9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F3CD6A56-A582-1C4F-933A-931F7F718B9E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0">
              <a:extLst>
                <a:ext uri="{FF2B5EF4-FFF2-40B4-BE49-F238E27FC236}">
                  <a16:creationId xmlns:a16="http://schemas.microsoft.com/office/drawing/2014/main" id="{4035D21C-0643-F246-AA4D-8E7D4130D6EC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1">
              <a:extLst>
                <a:ext uri="{FF2B5EF4-FFF2-40B4-BE49-F238E27FC236}">
                  <a16:creationId xmlns:a16="http://schemas.microsoft.com/office/drawing/2014/main" id="{1340B684-9E9C-D94B-8941-E24B230363CF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F74DA7-ACB3-C745-B1A0-34C77CE2A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2911475"/>
            <a:ext cx="4343400" cy="1231106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>
            <a:extLst>
              <a:ext uri="{FF2B5EF4-FFF2-40B4-BE49-F238E27FC236}">
                <a16:creationId xmlns:a16="http://schemas.microsoft.com/office/drawing/2014/main" id="{79234CF6-E93A-B341-9313-866FEE33ABA7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2665C03C-C48A-104D-A3C3-EC68A9FF2267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4">
            <a:extLst>
              <a:ext uri="{FF2B5EF4-FFF2-40B4-BE49-F238E27FC236}">
                <a16:creationId xmlns:a16="http://schemas.microsoft.com/office/drawing/2014/main" id="{44179DB5-D5EC-8D4E-8D45-7482EB15C008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85C28EA8-CAE5-C341-B7E6-88B9E4AF10AD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73E254AF-17E6-A04B-9020-46B6136EBB42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grpSp>
        <p:nvGrpSpPr>
          <p:cNvPr id="26" name="object 11">
            <a:extLst>
              <a:ext uri="{FF2B5EF4-FFF2-40B4-BE49-F238E27FC236}">
                <a16:creationId xmlns:a16="http://schemas.microsoft.com/office/drawing/2014/main" id="{5E0B3032-6804-2545-BAF9-422132B97883}"/>
              </a:ext>
            </a:extLst>
          </p:cNvPr>
          <p:cNvGrpSpPr/>
          <p:nvPr userDrawn="1"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A1018C5E-6E40-EE4B-94C4-0DE0BF963DB0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CB98D0A2-AB5D-854D-99BD-56F4FF522805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15">
              <a:extLst>
                <a:ext uri="{FF2B5EF4-FFF2-40B4-BE49-F238E27FC236}">
                  <a16:creationId xmlns:a16="http://schemas.microsoft.com/office/drawing/2014/main" id="{F973CD04-F8DD-2A43-8894-D441936451C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6">
              <a:extLst>
                <a:ext uri="{FF2B5EF4-FFF2-40B4-BE49-F238E27FC236}">
                  <a16:creationId xmlns:a16="http://schemas.microsoft.com/office/drawing/2014/main" id="{4D3A7574-10DC-964B-A09D-3C9CAAD30D50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80F7E4A4-485F-4C47-9249-1A2178AE7750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2E386BBB-6D57-404A-ACDA-5B6999F646D9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33D625B2-4096-094A-8AD3-0367B2C24578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1ED45CF5-D0DD-0B40-AD5E-8B7CE3335FF0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1">
              <a:extLst>
                <a:ext uri="{FF2B5EF4-FFF2-40B4-BE49-F238E27FC236}">
                  <a16:creationId xmlns:a16="http://schemas.microsoft.com/office/drawing/2014/main" id="{E839F206-75F1-4D49-B3C4-F89875F600AF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805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1B1746BC-2344-E441-A23D-0006917EAC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grpSp>
        <p:nvGrpSpPr>
          <p:cNvPr id="19" name="object 11">
            <a:extLst>
              <a:ext uri="{FF2B5EF4-FFF2-40B4-BE49-F238E27FC236}">
                <a16:creationId xmlns:a16="http://schemas.microsoft.com/office/drawing/2014/main" id="{72CB07E4-BD20-2841-8504-4AF8BAC65B92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A0B8567D-059F-D244-9DC8-88F56B94296B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FC8A666C-E5DE-8444-ACA3-1559C8EB04F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3FEDA5-4588-BD4C-8EB9-3D670D7877A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2DD38945-F552-B045-A610-F6FEB2AE0B3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DA726BBB-41D3-A641-9F9E-8A454078BAE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474A1586-828C-B945-878F-C4CDC6A9DFD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00A41B1B-474B-4C4D-94A2-F62D23D8667F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E2431960-FF24-AB4B-963F-C0CAC941C4A6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B3A1E7BF-9376-294D-8DA6-55275010968E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">
            <a:extLst>
              <a:ext uri="{FF2B5EF4-FFF2-40B4-BE49-F238E27FC236}">
                <a16:creationId xmlns:a16="http://schemas.microsoft.com/office/drawing/2014/main" id="{467AC6C8-43E0-5A49-B151-8597E0ACFCF0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7170A061-DA5F-464E-8C10-42F447A7657A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4">
            <a:extLst>
              <a:ext uri="{FF2B5EF4-FFF2-40B4-BE49-F238E27FC236}">
                <a16:creationId xmlns:a16="http://schemas.microsoft.com/office/drawing/2014/main" id="{5DD2906D-2F6A-9543-8281-E33B945B8A4C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A58B9E39-F25F-5941-8F43-96E26CBAF024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40804FA6-EAAF-B042-97B5-4B13E44AA699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F117FCFC-D29A-9C43-935C-E22B57432C18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A255BC-C472-654C-9953-A94544920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07A9E834-5593-B447-B037-5FD168ECC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0104101" cy="7339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279636B7-8AE3-5A47-86D8-9BB136EC0AED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5B2A282-29B8-F743-B35D-14127A534127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F080B76-AD76-1244-8BEB-3199CEF16000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A984C73-3EDC-3C4A-AFEF-EEBCB77B4DD2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FDEE8CBD-E62E-3F44-9E0B-C34AE2480924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AC904AE2-B78B-AB47-9929-DC6C54F6489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4836C99-2D0C-9646-A422-700C3E1E3CEE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A991018-2F68-4647-B92B-B1E21AF2258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977EE2B-D840-3945-A677-DEDABC2B5EA9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ABA4797-6B3B-4A4A-8302-8BEA76696368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2A601219-9A7E-B34D-A748-2A4BD7B914AB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F59D58CF-63BC-C445-9080-D5EDAD3B6EF3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4">
            <a:extLst>
              <a:ext uri="{FF2B5EF4-FFF2-40B4-BE49-F238E27FC236}">
                <a16:creationId xmlns:a16="http://schemas.microsoft.com/office/drawing/2014/main" id="{783A57DB-F68F-FE42-A651-FD06EAEFB02B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23D50948-672F-B44A-9EA2-9C25F0161131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6">
              <a:extLst>
                <a:ext uri="{FF2B5EF4-FFF2-40B4-BE49-F238E27FC236}">
                  <a16:creationId xmlns:a16="http://schemas.microsoft.com/office/drawing/2014/main" id="{9EE349FB-0B99-A246-A339-2207EA863DA7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9BE380EC-155E-9E41-B354-879821BBC0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DB07CAE0-01D0-D543-8463-60054765B75B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46AE2BF2-3305-2045-93BA-38142E9859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C918D6B-87D1-2D41-A515-18B74F8E35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" y="0"/>
            <a:ext cx="20121026" cy="73259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1FCA3783-7954-8447-A13D-11D723D304F1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0327201-CB02-7A4C-8BA8-0363AD550DA8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4D683F5-B786-7745-9429-9969A5FD5742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2051D28-5320-DB42-ABB0-2895420FDE70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893D14F-0403-F64B-8EAC-BC69B5605B59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2A031DCC-93E3-9F4F-AD29-ACDB12B7A4F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8AD7B61-A818-8C41-A994-4A2AF97E806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A7A2070-FFEA-D046-B93C-B4BDC45F5AAD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964CCCF-6E6C-0A40-BC07-3DB28999DCBE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D193638-27E0-BE46-A9DA-6C08DBA45EF7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65A28458-38F3-9047-9C93-6F2E352CCF2D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FE53A790-78C0-5D4F-A4C2-EDE907BD55AA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4">
            <a:extLst>
              <a:ext uri="{FF2B5EF4-FFF2-40B4-BE49-F238E27FC236}">
                <a16:creationId xmlns:a16="http://schemas.microsoft.com/office/drawing/2014/main" id="{08D31035-A82F-7947-AF16-7BA794F29F64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C7877A6A-842D-6B4A-B878-99F5EFE1A646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6">
              <a:extLst>
                <a:ext uri="{FF2B5EF4-FFF2-40B4-BE49-F238E27FC236}">
                  <a16:creationId xmlns:a16="http://schemas.microsoft.com/office/drawing/2014/main" id="{41548E31-0E4F-5C43-96A3-69B646CE4B1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36E7A0BD-A7B1-9D46-AE81-E399FC0B6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447EE987-F98E-BD44-8590-EF5E000A0294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AEF8F873-2C02-F04E-A209-46214B70F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1905362-3830-A941-B1D4-D997FE64A5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927" y="-1"/>
            <a:ext cx="20121027" cy="73259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3E06F-7E6E-44FA-B17C-B5DE9D4D0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220400"/>
            <a:ext cx="15078075" cy="456778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F8B257-5377-4818-B2A6-BCB5885FF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609077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469681-39DB-49A4-A051-1A6A84F6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</p:spPr>
        <p:txBody>
          <a:bodyPr/>
          <a:lstStyle/>
          <a:p>
            <a:fld id="{5844F6D8-F311-4B48-A5B6-6F25631AD307}" type="datetimeFigureOut">
              <a:rPr lang="es-CL" smtClean="0"/>
              <a:t>05-12-2024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DF2331-BF64-45A4-B765-2E6FDD0B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</p:spPr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9C15F4-53C7-40F1-AA28-2729A649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</p:spPr>
        <p:txBody>
          <a:bodyPr/>
          <a:lstStyle/>
          <a:p>
            <a:fld id="{169DF268-DA55-4888-8413-860E41DD1A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5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6" r:id="rId3"/>
    <p:sldLayoutId id="2147483662" r:id="rId4"/>
    <p:sldLayoutId id="2147483668" r:id="rId5"/>
    <p:sldLayoutId id="2147483663" r:id="rId6"/>
    <p:sldLayoutId id="2147483664" r:id="rId7"/>
    <p:sldLayoutId id="2147483665" r:id="rId8"/>
    <p:sldLayoutId id="2147483670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jp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32.gif"/><Relationship Id="rId12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65.jpeg"/><Relationship Id="rId5" Type="http://schemas.openxmlformats.org/officeDocument/2006/relationships/image" Target="../media/image62.jpeg"/><Relationship Id="rId10" Type="http://schemas.openxmlformats.org/officeDocument/2006/relationships/image" Target="../media/image27.png"/><Relationship Id="rId4" Type="http://schemas.openxmlformats.org/officeDocument/2006/relationships/image" Target="../media/image61.jpeg"/><Relationship Id="rId9" Type="http://schemas.openxmlformats.org/officeDocument/2006/relationships/image" Target="../media/image6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66.jpeg"/><Relationship Id="rId12" Type="http://schemas.openxmlformats.org/officeDocument/2006/relationships/image" Target="../media/image6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gif"/><Relationship Id="rId11" Type="http://schemas.openxmlformats.org/officeDocument/2006/relationships/image" Target="../media/image67.png"/><Relationship Id="rId5" Type="http://schemas.openxmlformats.org/officeDocument/2006/relationships/image" Target="../media/image21.png"/><Relationship Id="rId10" Type="http://schemas.openxmlformats.org/officeDocument/2006/relationships/image" Target="../media/image55.jpg"/><Relationship Id="rId4" Type="http://schemas.openxmlformats.org/officeDocument/2006/relationships/image" Target="../media/image27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0.png"/><Relationship Id="rId7" Type="http://schemas.openxmlformats.org/officeDocument/2006/relationships/image" Target="../media/image2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1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gif"/><Relationship Id="rId15" Type="http://schemas.openxmlformats.org/officeDocument/2006/relationships/image" Target="../media/image42.jpe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49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F1754EA-20A0-4FAA-9B40-311E54222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00" y="6203684"/>
            <a:ext cx="4229500" cy="111381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19A2E3-4774-4766-9DA1-99D02C33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450" y="6203684"/>
            <a:ext cx="4229500" cy="1113818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F086E55-4D46-9549-A410-57241DA67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2250" y="6264275"/>
            <a:ext cx="12287851" cy="984885"/>
          </a:xfrm>
        </p:spPr>
        <p:txBody>
          <a:bodyPr/>
          <a:lstStyle/>
          <a:p>
            <a:r>
              <a:rPr lang="es-MX" sz="3100">
                <a:solidFill>
                  <a:schemeClr val="bg1"/>
                </a:solidFill>
              </a:rPr>
              <a:t>Una presentación de:</a:t>
            </a:r>
          </a:p>
          <a:p>
            <a:r>
              <a:rPr lang="es-MX" sz="3100">
                <a:solidFill>
                  <a:schemeClr val="bg1"/>
                </a:solidFill>
              </a:rPr>
              <a:t>Daniel Belmar, Joaquín Mora, Vicente Vargas &amp; Álvaro Salinas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2B47DF3E-2666-4644-B36C-C8E77A155AAD}"/>
              </a:ext>
            </a:extLst>
          </p:cNvPr>
          <p:cNvSpPr txBox="1"/>
          <p:nvPr/>
        </p:nvSpPr>
        <p:spPr>
          <a:xfrm>
            <a:off x="4718050" y="7635875"/>
            <a:ext cx="7422633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958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  <a:ea typeface="Times New Roman" panose="02020603050405020304" pitchFamily="18" charset="0"/>
              </a:rPr>
              <a:t>Guillermo Pinto Fuentes: </a:t>
            </a:r>
            <a:endParaRPr lang="es-CL" sz="3958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  <a:ea typeface="Times New Roman" panose="02020603050405020304" pitchFamily="18" charset="0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EF2393F7-76F2-47A0-8E36-CCDD3E916A94}"/>
              </a:ext>
            </a:extLst>
          </p:cNvPr>
          <p:cNvSpPr txBox="1"/>
          <p:nvPr/>
        </p:nvSpPr>
        <p:spPr>
          <a:xfrm>
            <a:off x="11728450" y="7635875"/>
            <a:ext cx="3682418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958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  <a:ea typeface="Times New Roman" panose="02020603050405020304" pitchFamily="18" charset="0"/>
              </a:rPr>
              <a:t> sección 005D</a:t>
            </a:r>
            <a:endParaRPr lang="es-CL" sz="3958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  <a:ea typeface="Times New Roman" panose="02020603050405020304" pitchFamily="18" charset="0"/>
            </a:endParaRP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AC468ACE-A9F8-48B3-BE82-95FB435D9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8851" y="641080"/>
            <a:ext cx="13258799" cy="1846659"/>
          </a:xfrm>
        </p:spPr>
        <p:txBody>
          <a:bodyPr/>
          <a:lstStyle/>
          <a:p>
            <a:r>
              <a:rPr lang="es-CL">
                <a:ln>
                  <a:solidFill>
                    <a:schemeClr val="tx1"/>
                  </a:solidFill>
                </a:ln>
              </a:rPr>
              <a:t>PRESENTACIÓN FINAL CAPSTONE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52928CDB-0F9A-4A8B-A8A8-7E18360C57A0}"/>
              </a:ext>
            </a:extLst>
          </p:cNvPr>
          <p:cNvSpPr txBox="1">
            <a:spLocks/>
          </p:cNvSpPr>
          <p:nvPr/>
        </p:nvSpPr>
        <p:spPr>
          <a:xfrm>
            <a:off x="4718049" y="1719137"/>
            <a:ext cx="1069281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kern="0">
                <a:ln>
                  <a:solidFill>
                    <a:schemeClr val="tx1"/>
                  </a:solidFill>
                </a:ln>
              </a:rPr>
              <a:t>PROYECTO: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30330E-0D54-47CC-8035-87C0D9989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51" y="2599633"/>
            <a:ext cx="3789574" cy="35852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979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Datos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BD76D6-B422-43A8-A85D-782EC5AD99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3D2FB4-3F17-499C-9777-036EF9B45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1" y="1892368"/>
            <a:ext cx="19631478" cy="845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Utilizadas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4F944-B059-4B93-A740-26E821423646}"/>
              </a:ext>
            </a:extLst>
          </p:cNvPr>
          <p:cNvSpPr txBox="1"/>
          <p:nvPr/>
        </p:nvSpPr>
        <p:spPr>
          <a:xfrm>
            <a:off x="4489450" y="1113733"/>
            <a:ext cx="12685287" cy="59984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La App                    se va a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desarrollar</a:t>
            </a:r>
            <a:r>
              <a:rPr lang="es-MX" sz="3298" b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utilizando el Framework: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2F5F48B6-B0D2-4D6D-A516-294AA4A60A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8441077" y="1768475"/>
            <a:ext cx="3768951" cy="1820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2D667D4-2370-41A8-9FE1-7202F3379599}"/>
              </a:ext>
            </a:extLst>
          </p:cNvPr>
          <p:cNvSpPr txBox="1"/>
          <p:nvPr/>
        </p:nvSpPr>
        <p:spPr>
          <a:xfrm>
            <a:off x="6699250" y="3704214"/>
            <a:ext cx="7970801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Por su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Compatibilidad</a:t>
            </a:r>
            <a:r>
              <a:rPr lang="es-MX" sz="3298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Facilidad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para</a:t>
            </a:r>
            <a:r>
              <a:rPr lang="es-MX" sz="3298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programar en iOS y Android en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Simultánea</a:t>
            </a:r>
            <a:r>
              <a:rPr lang="es-MX" sz="3298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96F446C-0E62-4437-A385-2256FF8432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r="49048"/>
          <a:stretch/>
        </p:blipFill>
        <p:spPr>
          <a:xfrm>
            <a:off x="5327650" y="2360458"/>
            <a:ext cx="1143000" cy="2260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4C8CD90-5D55-462A-877D-72600B37C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3" r="942"/>
          <a:stretch/>
        </p:blipFill>
        <p:spPr>
          <a:xfrm>
            <a:off x="14898651" y="2331267"/>
            <a:ext cx="1228952" cy="2260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8CCABBE1-4776-4936-8F5C-E63B8AA1127D}"/>
              </a:ext>
            </a:extLst>
          </p:cNvPr>
          <p:cNvSpPr txBox="1"/>
          <p:nvPr/>
        </p:nvSpPr>
        <p:spPr>
          <a:xfrm>
            <a:off x="4977945" y="5353819"/>
            <a:ext cx="9995807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1507846"/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Para que la información del proyecto quede registrada en forma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PERSISTENTE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decidimos usar…</a:t>
            </a: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6C839087-296E-4059-B8CF-C8D54C26A6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6014" r="7832" b="17140"/>
          <a:stretch/>
        </p:blipFill>
        <p:spPr>
          <a:xfrm>
            <a:off x="7918450" y="6438264"/>
            <a:ext cx="4054523" cy="112060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6DF92DC-949F-438A-A05A-7B0082EB2DC0}"/>
              </a:ext>
            </a:extLst>
          </p:cNvPr>
          <p:cNvSpPr txBox="1"/>
          <p:nvPr/>
        </p:nvSpPr>
        <p:spPr>
          <a:xfrm>
            <a:off x="6086046" y="7747721"/>
            <a:ext cx="7445070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5442" indent="-565442" algn="ctr" defTabSz="1507846">
              <a:buFont typeface="Wingdings" panose="05000000000000000000" pitchFamily="2" charset="2"/>
              <a:buChar char="v"/>
            </a:pPr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Utilizar funciones 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PREDISEÑADAS</a:t>
            </a:r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 algn="ctr" defTabSz="1507846"/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tales como la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autenticación de usuario</a:t>
            </a:r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</p:txBody>
      </p:sp>
      <p:pic>
        <p:nvPicPr>
          <p:cNvPr id="19" name="Picture 20">
            <a:extLst>
              <a:ext uri="{FF2B5EF4-FFF2-40B4-BE49-F238E27FC236}">
                <a16:creationId xmlns:a16="http://schemas.microsoft.com/office/drawing/2014/main" id="{FE25B1CD-F82D-445E-AFB7-6831BDBD48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49347" r="40000"/>
          <a:stretch/>
        </p:blipFill>
        <p:spPr>
          <a:xfrm>
            <a:off x="1128807" y="6680116"/>
            <a:ext cx="3503187" cy="15397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BD4FF03-6E5D-4CE2-A32C-FD0D2657A2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062FC76-836B-450A-AB6C-05B5D5F9ED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23" y="777875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3" name="Google Shape;451;p11">
            <a:extLst>
              <a:ext uri="{FF2B5EF4-FFF2-40B4-BE49-F238E27FC236}">
                <a16:creationId xmlns:a16="http://schemas.microsoft.com/office/drawing/2014/main" id="{78FE8150-F5A5-477B-B79A-A71558A7E4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8356" t="8555" r="8479" b="5491"/>
          <a:stretch/>
        </p:blipFill>
        <p:spPr>
          <a:xfrm>
            <a:off x="2474155" y="9224380"/>
            <a:ext cx="1338411" cy="138329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CF75B7A1-4290-4631-81B1-EA48939B656B}"/>
              </a:ext>
            </a:extLst>
          </p:cNvPr>
          <p:cNvSpPr txBox="1"/>
          <p:nvPr/>
        </p:nvSpPr>
        <p:spPr>
          <a:xfrm>
            <a:off x="4835585" y="9361264"/>
            <a:ext cx="10063066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1507846"/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Visual Studio Code: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Aplicación de programación compatible con varios modelos, lenguajes 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tecnologías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C1C8E1-7ACD-4C07-90B0-7E8D59C96F6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4" t="20613" r="13938" b="20994"/>
          <a:stretch/>
        </p:blipFill>
        <p:spPr>
          <a:xfrm>
            <a:off x="14685975" y="6087870"/>
            <a:ext cx="4388305" cy="26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Obstáculos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0241C-B625-4DB5-A727-0A58BBEE795F}"/>
              </a:ext>
            </a:extLst>
          </p:cNvPr>
          <p:cNvSpPr txBox="1"/>
          <p:nvPr/>
        </p:nvSpPr>
        <p:spPr>
          <a:xfrm>
            <a:off x="2127250" y="1314786"/>
            <a:ext cx="16078200" cy="59984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A lo largo del desarrollo de la App ‘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Mi CESFAM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’, se presentaron las siguientes dificultades: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718E87DA-CE47-489A-92FF-2F30A6AB0ABF}"/>
              </a:ext>
            </a:extLst>
          </p:cNvPr>
          <p:cNvSpPr txBox="1"/>
          <p:nvPr/>
        </p:nvSpPr>
        <p:spPr>
          <a:xfrm>
            <a:off x="5594350" y="2369059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Falta de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CLARIDAD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inicial en torno a las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FUNCIONALIDADES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del proyecto.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9060695-96AF-4A7D-84F1-6AFD7103BF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" r="725" b="34229"/>
          <a:stretch/>
        </p:blipFill>
        <p:spPr>
          <a:xfrm>
            <a:off x="2128157" y="2095797"/>
            <a:ext cx="3585606" cy="16538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A7D9EA2-94CD-4924-A5D8-96974CD562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/>
          <a:stretch/>
        </p:blipFill>
        <p:spPr>
          <a:xfrm flipH="1">
            <a:off x="14852650" y="2013333"/>
            <a:ext cx="2857500" cy="1736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9AD83F7-243E-42E7-B923-462408F0CA60}"/>
              </a:ext>
            </a:extLst>
          </p:cNvPr>
          <p:cNvSpPr txBox="1"/>
          <p:nvPr/>
        </p:nvSpPr>
        <p:spPr>
          <a:xfrm>
            <a:off x="5632450" y="4443309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Un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RETRASO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en el cumplimiento del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CRONOGRAMA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797FC1B-476E-499C-9C04-451BD4884E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1"/>
          <a:stretch/>
        </p:blipFill>
        <p:spPr>
          <a:xfrm>
            <a:off x="14853334" y="4075323"/>
            <a:ext cx="2666783" cy="1539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D3F49F6-9735-4940-886B-7D13A343AD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4054475"/>
            <a:ext cx="1581150" cy="15811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1EA302EC-DD18-4F1B-A7A4-DE95B6A1962D}"/>
              </a:ext>
            </a:extLst>
          </p:cNvPr>
          <p:cNvSpPr txBox="1"/>
          <p:nvPr/>
        </p:nvSpPr>
        <p:spPr>
          <a:xfrm>
            <a:off x="5865815" y="9228154"/>
            <a:ext cx="9144000" cy="59984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INCOMPATIBILIDAD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VERSIONES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99E267-72E5-43E4-95A4-6295D624B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653" y="8071290"/>
            <a:ext cx="2707859" cy="253638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293D0B0-AEF4-4F6E-9384-FADD6819F8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8"/>
          <a:stretch/>
        </p:blipFill>
        <p:spPr>
          <a:xfrm>
            <a:off x="2345994" y="8658508"/>
            <a:ext cx="3743611" cy="19078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6930DA-8C0C-44B0-B1FE-F4588928B8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5A62D1C7-A59C-4A77-A43D-85AFA9F51990}"/>
              </a:ext>
            </a:extLst>
          </p:cNvPr>
          <p:cNvSpPr txBox="1"/>
          <p:nvPr/>
        </p:nvSpPr>
        <p:spPr>
          <a:xfrm>
            <a:off x="5480050" y="6600227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Necesidad de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ESTUDIAR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en mayor profundidad ciertas 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TECNOLOGÍAS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1AA4D94C-1ACD-49C6-A3BF-BFD6F1675A2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14865391" y="6236245"/>
            <a:ext cx="3445898" cy="1664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6187C0F2-5FFF-4020-945E-593114D8CB8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6014" r="7832" b="17140"/>
          <a:stretch/>
        </p:blipFill>
        <p:spPr>
          <a:xfrm>
            <a:off x="1425527" y="6371211"/>
            <a:ext cx="4054523" cy="112060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334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Obtenidos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13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87EA74-13F9-455A-841B-3CDD7ECBF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DBE58083-328C-4AE2-A380-D17456B349A8}"/>
              </a:ext>
            </a:extLst>
          </p:cNvPr>
          <p:cNvSpPr txBox="1"/>
          <p:nvPr/>
        </p:nvSpPr>
        <p:spPr>
          <a:xfrm>
            <a:off x="5251450" y="2026644"/>
            <a:ext cx="9783468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La App se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DESARROLLÓ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cumpliendo con los requisitos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FUNCIONALES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NO FUNCIONALES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77A015D-A881-477F-B047-7BEE4B9437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94" y="1615066"/>
            <a:ext cx="2040540" cy="1930511"/>
          </a:xfrm>
          <a:prstGeom prst="ellipse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2720DC-C759-46D2-B8AA-33C62A7262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6" t="9188" r="19244" b="9785"/>
          <a:stretch/>
        </p:blipFill>
        <p:spPr>
          <a:xfrm>
            <a:off x="16002856" y="1396468"/>
            <a:ext cx="2043427" cy="20733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983139C3-E39A-4C5B-B9C2-0AB7DFC7E6A1}"/>
              </a:ext>
            </a:extLst>
          </p:cNvPr>
          <p:cNvSpPr txBox="1"/>
          <p:nvPr/>
        </p:nvSpPr>
        <p:spPr>
          <a:xfrm>
            <a:off x="5480050" y="4435475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Efectivamente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ejecutamos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el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PROYECTO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dentro de los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PLAZOS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COSTOS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definidos.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C5BCC3C-1E79-462E-8BDD-CBF5011DAB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3" t="25099"/>
          <a:stretch/>
        </p:blipFill>
        <p:spPr>
          <a:xfrm>
            <a:off x="15313651" y="3976007"/>
            <a:ext cx="3421836" cy="1826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09934B5-523C-4F07-B3F1-D94E4CC5CAF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1"/>
          <a:stretch/>
        </p:blipFill>
        <p:spPr>
          <a:xfrm>
            <a:off x="1571163" y="3898742"/>
            <a:ext cx="3146887" cy="1814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F1DAE575-EF7E-49C0-8C6B-2D118FFF7730}"/>
              </a:ext>
            </a:extLst>
          </p:cNvPr>
          <p:cNvSpPr txBox="1"/>
          <p:nvPr/>
        </p:nvSpPr>
        <p:spPr>
          <a:xfrm>
            <a:off x="5708650" y="6803433"/>
            <a:ext cx="8917061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Las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TECNOLOGÍAS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planteadas resultaron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ÚTILES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SIN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necesidad de ser cambiadas.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7B0EAA66-B9FC-4BD1-AF4F-082E25F0F9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6014" r="7832" b="17140"/>
          <a:stretch/>
        </p:blipFill>
        <p:spPr>
          <a:xfrm>
            <a:off x="1571163" y="6790181"/>
            <a:ext cx="4054523" cy="112060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125C6760-DB52-4DC4-815C-F1BECE49D89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15157411" y="6308616"/>
            <a:ext cx="3553583" cy="1716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399D72FE-D68A-4FF4-8B93-433019F0C276}"/>
              </a:ext>
            </a:extLst>
          </p:cNvPr>
          <p:cNvSpPr txBox="1"/>
          <p:nvPr/>
        </p:nvSpPr>
        <p:spPr>
          <a:xfrm>
            <a:off x="5595180" y="9007475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MI CESFAM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está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LISTO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para ser implementado en una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FASE BETA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38A870-02B1-4540-A0D3-9B558A78521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6" y="8169275"/>
            <a:ext cx="1426091" cy="2494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CD4BB9E-F6F9-48B2-9D83-AA3F88832F4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411" y="8621458"/>
            <a:ext cx="3335655" cy="18750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549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8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del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BEE3B48-7C2A-4ABB-A853-CB33D7DD10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218E0EA-909D-4646-9407-8752F58C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r="37918"/>
          <a:stretch/>
        </p:blipFill>
        <p:spPr>
          <a:xfrm>
            <a:off x="5746497" y="396875"/>
            <a:ext cx="4572000" cy="102884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4ECF8D7-22FF-4662-BBD7-608B7A63E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636" y="1025613"/>
            <a:ext cx="5630061" cy="90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1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FC367-4844-5141-9855-8A90AF9D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49" y="9693275"/>
            <a:ext cx="6048240" cy="830997"/>
          </a:xfrm>
        </p:spPr>
        <p:txBody>
          <a:bodyPr/>
          <a:lstStyle/>
          <a:p>
            <a:pPr algn="ctr"/>
            <a:r>
              <a:rPr lang="es-CL"/>
              <a:t>FIN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D073A6-6328-8B40-91AA-E1D1F1889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23250" y="8931275"/>
            <a:ext cx="11193563" cy="1015663"/>
          </a:xfrm>
        </p:spPr>
        <p:txBody>
          <a:bodyPr/>
          <a:lstStyle/>
          <a:p>
            <a:pPr algn="ctr"/>
            <a:r>
              <a:rPr lang="es-CL" sz="3300">
                <a:latin typeface="Times New Roman" panose="02020603050405020304" pitchFamily="18" charset="0"/>
                <a:cs typeface="Times New Roman" panose="02020603050405020304" pitchFamily="18" charset="0"/>
              </a:rPr>
              <a:t>Respetable Comisión:</a:t>
            </a:r>
          </a:p>
          <a:p>
            <a:pPr algn="ctr"/>
            <a:r>
              <a:rPr lang="es-CL" sz="3300">
                <a:latin typeface="Times New Roman" panose="02020603050405020304" pitchFamily="18" charset="0"/>
                <a:cs typeface="Times New Roman" panose="02020603050405020304" pitchFamily="18" charset="0"/>
              </a:rPr>
              <a:t>¡Quedamos atentos a sus preguntas!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CAD3A9-CFB8-4E73-8EC0-DB54FD620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56" y="8149959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14593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9393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981437-C7C1-4108-BACF-BDB52B35C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2464307"/>
            <a:ext cx="14283779" cy="63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2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58156C-E69B-453B-B71B-E99309BC0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0" y="10531475"/>
            <a:ext cx="5546706" cy="59110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FB0DFE9-C044-4F6B-9A74-E440930C1A0C}"/>
              </a:ext>
            </a:extLst>
          </p:cNvPr>
          <p:cNvSpPr/>
          <p:nvPr/>
        </p:nvSpPr>
        <p:spPr>
          <a:xfrm>
            <a:off x="1417765" y="2233700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A22539E-E23D-49EA-A6C8-474346506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555011" y="3071900"/>
            <a:ext cx="2554497" cy="2286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122B36B-CB40-4430-AD8F-93F7F24140FC}"/>
              </a:ext>
            </a:extLst>
          </p:cNvPr>
          <p:cNvSpPr txBox="1"/>
          <p:nvPr/>
        </p:nvSpPr>
        <p:spPr>
          <a:xfrm>
            <a:off x="1874964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4D6BDF0-BA18-432A-A060-C3DEE1C05D43}"/>
              </a:ext>
            </a:extLst>
          </p:cNvPr>
          <p:cNvSpPr txBox="1"/>
          <p:nvPr/>
        </p:nvSpPr>
        <p:spPr>
          <a:xfrm>
            <a:off x="1698441" y="3376700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 DEL PROYECTO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9EC139B-AA93-4ACD-9C4F-860CD1630373}"/>
              </a:ext>
            </a:extLst>
          </p:cNvPr>
          <p:cNvSpPr/>
          <p:nvPr/>
        </p:nvSpPr>
        <p:spPr>
          <a:xfrm>
            <a:off x="4313365" y="2233700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B5CD5BA-1E3A-4C26-A643-362507D3E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4468580" y="3071900"/>
            <a:ext cx="2476502" cy="2286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4A56A28-9111-44FD-8AC5-38FCE4F3633E}"/>
              </a:ext>
            </a:extLst>
          </p:cNvPr>
          <p:cNvSpPr txBox="1"/>
          <p:nvPr/>
        </p:nvSpPr>
        <p:spPr>
          <a:xfrm>
            <a:off x="4751515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1062D44-6408-4760-9DDF-2A3BFF0D5F5B}"/>
              </a:ext>
            </a:extLst>
          </p:cNvPr>
          <p:cNvSpPr txBox="1"/>
          <p:nvPr/>
        </p:nvSpPr>
        <p:spPr>
          <a:xfrm>
            <a:off x="4564376" y="32162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DEL PROYECTO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6B4D57F-6AF0-4B5F-822E-44DDB64E36A7}"/>
              </a:ext>
            </a:extLst>
          </p:cNvPr>
          <p:cNvSpPr/>
          <p:nvPr/>
        </p:nvSpPr>
        <p:spPr>
          <a:xfrm>
            <a:off x="7225389" y="2233700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4DB014E-FBBD-4E9B-9B5D-DAA125497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7362635" y="3071900"/>
            <a:ext cx="2554497" cy="22860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A25A72B3-2BC6-4B9E-A3A2-9BEE7E017714}"/>
              </a:ext>
            </a:extLst>
          </p:cNvPr>
          <p:cNvSpPr txBox="1"/>
          <p:nvPr/>
        </p:nvSpPr>
        <p:spPr>
          <a:xfrm>
            <a:off x="7682588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27606E1-8639-4DEC-BA6C-8F6777F7A6D1}"/>
              </a:ext>
            </a:extLst>
          </p:cNvPr>
          <p:cNvSpPr txBox="1"/>
          <p:nvPr/>
        </p:nvSpPr>
        <p:spPr>
          <a:xfrm>
            <a:off x="7506065" y="3376700"/>
            <a:ext cx="2219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4778B0F-3E92-4D43-9D8F-73CBACF440EC}"/>
              </a:ext>
            </a:extLst>
          </p:cNvPr>
          <p:cNvSpPr/>
          <p:nvPr/>
        </p:nvSpPr>
        <p:spPr>
          <a:xfrm>
            <a:off x="10120989" y="2233700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2F607A12-4F57-42E5-801B-6525F36782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0276204" y="3071900"/>
            <a:ext cx="2476502" cy="228600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6A558A8A-57BC-492D-837C-6E88DCF8B3D5}"/>
              </a:ext>
            </a:extLst>
          </p:cNvPr>
          <p:cNvSpPr txBox="1"/>
          <p:nvPr/>
        </p:nvSpPr>
        <p:spPr>
          <a:xfrm>
            <a:off x="10559139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72CF2E9-749A-4DB2-BD62-235711535BFB}"/>
              </a:ext>
            </a:extLst>
          </p:cNvPr>
          <p:cNvSpPr txBox="1"/>
          <p:nvPr/>
        </p:nvSpPr>
        <p:spPr>
          <a:xfrm>
            <a:off x="10372000" y="3278414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 DEL PROYECTO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C2AEDEA-38BA-4B04-A666-7AA131031F80}"/>
              </a:ext>
            </a:extLst>
          </p:cNvPr>
          <p:cNvSpPr/>
          <p:nvPr/>
        </p:nvSpPr>
        <p:spPr>
          <a:xfrm>
            <a:off x="13061948" y="2225675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4CF729C-79FA-4A78-8348-8B57D1AE0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3199194" y="3063875"/>
            <a:ext cx="2554497" cy="22860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8B623E7C-DB25-49F7-B330-B932A9ECAB31}"/>
              </a:ext>
            </a:extLst>
          </p:cNvPr>
          <p:cNvSpPr txBox="1"/>
          <p:nvPr/>
        </p:nvSpPr>
        <p:spPr>
          <a:xfrm>
            <a:off x="13519147" y="2378075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6C784F5-7BF1-44E0-A2D8-6BC131C1BCCB}"/>
              </a:ext>
            </a:extLst>
          </p:cNvPr>
          <p:cNvSpPr txBox="1"/>
          <p:nvPr/>
        </p:nvSpPr>
        <p:spPr>
          <a:xfrm>
            <a:off x="13342624" y="32924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DE TRABAJO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961BE1F-699F-424E-B489-4C6C3C7C9E61}"/>
              </a:ext>
            </a:extLst>
          </p:cNvPr>
          <p:cNvSpPr/>
          <p:nvPr/>
        </p:nvSpPr>
        <p:spPr>
          <a:xfrm>
            <a:off x="15957548" y="2225675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A650D84D-B953-4FB3-A86E-70171EA6D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6112763" y="3063875"/>
            <a:ext cx="2476502" cy="22860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31AD8AE0-43AE-4B4C-8253-C95AA6508584}"/>
              </a:ext>
            </a:extLst>
          </p:cNvPr>
          <p:cNvSpPr txBox="1"/>
          <p:nvPr/>
        </p:nvSpPr>
        <p:spPr>
          <a:xfrm>
            <a:off x="16395698" y="2378075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E1B4672-0BA4-4B51-94EA-ECAD780FCA9B}"/>
              </a:ext>
            </a:extLst>
          </p:cNvPr>
          <p:cNvSpPr txBox="1"/>
          <p:nvPr/>
        </p:nvSpPr>
        <p:spPr>
          <a:xfrm>
            <a:off x="16208559" y="3425765"/>
            <a:ext cx="2219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AD13F74-E6CC-4520-B8C7-8791CFE876BF}"/>
              </a:ext>
            </a:extLst>
          </p:cNvPr>
          <p:cNvSpPr/>
          <p:nvPr/>
        </p:nvSpPr>
        <p:spPr>
          <a:xfrm>
            <a:off x="1417765" y="5791061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3B0CE912-272C-42C6-98BC-2B407AEFB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555011" y="6629261"/>
            <a:ext cx="2554497" cy="228600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73BDEA70-0044-481F-B484-6C82F7CBEEF2}"/>
              </a:ext>
            </a:extLst>
          </p:cNvPr>
          <p:cNvSpPr txBox="1"/>
          <p:nvPr/>
        </p:nvSpPr>
        <p:spPr>
          <a:xfrm>
            <a:off x="1874964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6276135-6EE7-4349-8FAD-8193DFD41250}"/>
              </a:ext>
            </a:extLst>
          </p:cNvPr>
          <p:cNvSpPr txBox="1"/>
          <p:nvPr/>
        </p:nvSpPr>
        <p:spPr>
          <a:xfrm>
            <a:off x="1698441" y="67976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DE SOFTWARE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C71C4F7-0E07-4F07-88D0-1FD042A08C0E}"/>
              </a:ext>
            </a:extLst>
          </p:cNvPr>
          <p:cNvSpPr/>
          <p:nvPr/>
        </p:nvSpPr>
        <p:spPr>
          <a:xfrm>
            <a:off x="4313365" y="5791061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0336D54A-DC3F-4A2A-8582-7B714767D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4468580" y="6629261"/>
            <a:ext cx="2476502" cy="228600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528F3DDC-9EFB-434C-87C3-E7B9255D3DD8}"/>
              </a:ext>
            </a:extLst>
          </p:cNvPr>
          <p:cNvSpPr txBox="1"/>
          <p:nvPr/>
        </p:nvSpPr>
        <p:spPr>
          <a:xfrm>
            <a:off x="4751515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D00F1D8-CE50-4074-9305-2540C6F7F177}"/>
              </a:ext>
            </a:extLst>
          </p:cNvPr>
          <p:cNvSpPr txBox="1"/>
          <p:nvPr/>
        </p:nvSpPr>
        <p:spPr>
          <a:xfrm>
            <a:off x="4564376" y="68357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DATOS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B9EF1D21-C4C5-43AB-B022-109451127C21}"/>
              </a:ext>
            </a:extLst>
          </p:cNvPr>
          <p:cNvSpPr/>
          <p:nvPr/>
        </p:nvSpPr>
        <p:spPr>
          <a:xfrm>
            <a:off x="7225389" y="5791061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BFFC07F6-6E00-44C1-8C8A-EB1CB61F9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7362635" y="6629261"/>
            <a:ext cx="2554497" cy="228600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03B34418-CB0D-420D-9FD5-4F2894FA0F4D}"/>
              </a:ext>
            </a:extLst>
          </p:cNvPr>
          <p:cNvSpPr txBox="1"/>
          <p:nvPr/>
        </p:nvSpPr>
        <p:spPr>
          <a:xfrm>
            <a:off x="7682588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309B0D5-9D25-495A-86D3-EC78ADF19197}"/>
              </a:ext>
            </a:extLst>
          </p:cNvPr>
          <p:cNvSpPr txBox="1"/>
          <p:nvPr/>
        </p:nvSpPr>
        <p:spPr>
          <a:xfrm>
            <a:off x="7506065" y="68738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TECNOLOGÍAS UTILIZADAS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ED220951-7761-43A2-A666-732A01AF6573}"/>
              </a:ext>
            </a:extLst>
          </p:cNvPr>
          <p:cNvSpPr/>
          <p:nvPr/>
        </p:nvSpPr>
        <p:spPr>
          <a:xfrm>
            <a:off x="10120989" y="5791061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E4D4AF23-B643-44DA-8538-57955B9C9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0276204" y="6629261"/>
            <a:ext cx="2476502" cy="2286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7182F7F8-71DD-4960-9540-FDD4CAD3D3D7}"/>
              </a:ext>
            </a:extLst>
          </p:cNvPr>
          <p:cNvSpPr txBox="1"/>
          <p:nvPr/>
        </p:nvSpPr>
        <p:spPr>
          <a:xfrm>
            <a:off x="10559139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3301EE83-8949-42D0-95CC-66FA2A138DD2}"/>
              </a:ext>
            </a:extLst>
          </p:cNvPr>
          <p:cNvSpPr/>
          <p:nvPr/>
        </p:nvSpPr>
        <p:spPr>
          <a:xfrm>
            <a:off x="13061948" y="5783036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27AC024A-2B03-4547-87EF-740BE02B9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3199194" y="6621236"/>
            <a:ext cx="2554497" cy="228600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421A7817-C197-49B3-8E00-6244A7FD42C7}"/>
              </a:ext>
            </a:extLst>
          </p:cNvPr>
          <p:cNvSpPr txBox="1"/>
          <p:nvPr/>
        </p:nvSpPr>
        <p:spPr>
          <a:xfrm>
            <a:off x="13519147" y="5935436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42681743-4508-4C68-92CB-4ABD6510BC83}"/>
              </a:ext>
            </a:extLst>
          </p:cNvPr>
          <p:cNvSpPr txBox="1"/>
          <p:nvPr/>
        </p:nvSpPr>
        <p:spPr>
          <a:xfrm>
            <a:off x="10422902" y="68738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OBSTÁCULOS DESARROLLO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4E7BDDE9-6F10-4C33-9EDB-C781AB3C50E0}"/>
              </a:ext>
            </a:extLst>
          </p:cNvPr>
          <p:cNvSpPr/>
          <p:nvPr/>
        </p:nvSpPr>
        <p:spPr>
          <a:xfrm>
            <a:off x="15957548" y="5783036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1" name="Imagen 70">
            <a:extLst>
              <a:ext uri="{FF2B5EF4-FFF2-40B4-BE49-F238E27FC236}">
                <a16:creationId xmlns:a16="http://schemas.microsoft.com/office/drawing/2014/main" id="{32AD0BBD-AD29-473C-8987-D8B58A5616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6112763" y="6621236"/>
            <a:ext cx="2476502" cy="228600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C4F3534E-2E55-4AE5-840B-66AB66A3A0A0}"/>
              </a:ext>
            </a:extLst>
          </p:cNvPr>
          <p:cNvSpPr txBox="1"/>
          <p:nvPr/>
        </p:nvSpPr>
        <p:spPr>
          <a:xfrm>
            <a:off x="16395698" y="5935436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38375E6F-97FB-4C2B-826D-602222A18B98}"/>
              </a:ext>
            </a:extLst>
          </p:cNvPr>
          <p:cNvSpPr txBox="1"/>
          <p:nvPr/>
        </p:nvSpPr>
        <p:spPr>
          <a:xfrm>
            <a:off x="13394702" y="67976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OBTENIDOS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87035666-3F26-4DEF-9076-78ED2CC3D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76" name="Marcador de texto 1">
            <a:extLst>
              <a:ext uri="{FF2B5EF4-FFF2-40B4-BE49-F238E27FC236}">
                <a16:creationId xmlns:a16="http://schemas.microsoft.com/office/drawing/2014/main" id="{ED0E799F-1F92-4F25-820B-361FF33F74CD}"/>
              </a:ext>
            </a:extLst>
          </p:cNvPr>
          <p:cNvSpPr txBox="1">
            <a:spLocks/>
          </p:cNvSpPr>
          <p:nvPr/>
        </p:nvSpPr>
        <p:spPr>
          <a:xfrm>
            <a:off x="59994" y="391666"/>
            <a:ext cx="4572000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Indíce</a:t>
            </a:r>
          </a:p>
        </p:txBody>
      </p:sp>
      <p:pic>
        <p:nvPicPr>
          <p:cNvPr id="81" name="Imagen 80">
            <a:extLst>
              <a:ext uri="{FF2B5EF4-FFF2-40B4-BE49-F238E27FC236}">
                <a16:creationId xmlns:a16="http://schemas.microsoft.com/office/drawing/2014/main" id="{C7F0C630-7567-4B98-8FEF-1240489B5A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9" b="9839"/>
          <a:stretch/>
        </p:blipFill>
        <p:spPr>
          <a:xfrm>
            <a:off x="7399760" y="3905171"/>
            <a:ext cx="2423690" cy="14668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D15A6F6D-1298-408C-95D7-67B39E2A59A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1"/>
          <a:stretch/>
        </p:blipFill>
        <p:spPr>
          <a:xfrm>
            <a:off x="15957548" y="3932150"/>
            <a:ext cx="2666783" cy="1539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7ACA9CAA-0916-4758-B36B-0080D5878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0" y="3904932"/>
            <a:ext cx="2532221" cy="1597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EBF72708-2D8E-494D-9667-878F6173FC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388" y="3947714"/>
            <a:ext cx="2477063" cy="1517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A9850B2F-205F-425F-9425-714B228AD42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r="28653"/>
          <a:stretch/>
        </p:blipFill>
        <p:spPr>
          <a:xfrm>
            <a:off x="4332938" y="7419202"/>
            <a:ext cx="2671112" cy="1640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0" name="Picture 10">
            <a:extLst>
              <a:ext uri="{FF2B5EF4-FFF2-40B4-BE49-F238E27FC236}">
                <a16:creationId xmlns:a16="http://schemas.microsoft.com/office/drawing/2014/main" id="{C07B5BB0-EBFB-4EC4-B800-F9FBCD6D44D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7296884" y="7567108"/>
            <a:ext cx="2584424" cy="1248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CA671FE8-2C30-48B9-BC54-A29F5D42CBD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899"/>
          <a:stretch/>
        </p:blipFill>
        <p:spPr>
          <a:xfrm>
            <a:off x="10867424" y="7739864"/>
            <a:ext cx="1216607" cy="1161336"/>
          </a:xfrm>
          <a:prstGeom prst="ellipse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softEdge rad="25400"/>
          </a:effectLst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335D2FF4-1B2B-4319-A1F8-FD24CAB720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24" y="3812401"/>
            <a:ext cx="2040540" cy="1930511"/>
          </a:xfrm>
          <a:prstGeom prst="ellipse">
            <a:avLst/>
          </a:prstGeom>
          <a:ln>
            <a:noFill/>
          </a:ln>
          <a:effectLst>
            <a:softEdge rad="76200"/>
          </a:effectLst>
        </p:spPr>
      </p:pic>
      <p:pic>
        <p:nvPicPr>
          <p:cNvPr id="86" name="Imagen 85">
            <a:extLst>
              <a:ext uri="{FF2B5EF4-FFF2-40B4-BE49-F238E27FC236}">
                <a16:creationId xmlns:a16="http://schemas.microsoft.com/office/drawing/2014/main" id="{F0075485-46D2-451E-9132-EA7581A64AE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6" t="9188" r="19244" b="9785"/>
          <a:stretch/>
        </p:blipFill>
        <p:spPr>
          <a:xfrm>
            <a:off x="13754591" y="7531770"/>
            <a:ext cx="1554781" cy="15775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8A946A0-99F4-4935-8D4E-58E378B8560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16253" b="19286"/>
          <a:stretch/>
        </p:blipFill>
        <p:spPr>
          <a:xfrm>
            <a:off x="1608230" y="4084586"/>
            <a:ext cx="2378114" cy="13474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5983622D-BEDD-4325-991D-B9ADD7E161C3}"/>
              </a:ext>
            </a:extLst>
          </p:cNvPr>
          <p:cNvSpPr txBox="1"/>
          <p:nvPr/>
        </p:nvSpPr>
        <p:spPr>
          <a:xfrm>
            <a:off x="16214102" y="67214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DE </a:t>
            </a:r>
          </a:p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“Mi CESFAM”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86DD767-E0B4-4715-8BD4-9A67C49D0FD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r="37918" b="21875"/>
          <a:stretch/>
        </p:blipFill>
        <p:spPr>
          <a:xfrm>
            <a:off x="16728178" y="7190326"/>
            <a:ext cx="1143023" cy="2009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517224FE-1654-4E23-AE6A-69B80BC3DA3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0" t="21518" r="24443"/>
          <a:stretch/>
        </p:blipFill>
        <p:spPr>
          <a:xfrm>
            <a:off x="1542597" y="7407275"/>
            <a:ext cx="2413453" cy="1711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23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DBE9140D-86DE-47E9-8FC9-99ACAF8504DB}"/>
              </a:ext>
            </a:extLst>
          </p:cNvPr>
          <p:cNvGrpSpPr/>
          <p:nvPr/>
        </p:nvGrpSpPr>
        <p:grpSpPr>
          <a:xfrm>
            <a:off x="3575050" y="1881826"/>
            <a:ext cx="13411200" cy="1970642"/>
            <a:chOff x="3575050" y="1881826"/>
            <a:chExt cx="13411200" cy="197064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F07590A-DD7D-4508-8FCD-2897A5591953}"/>
                </a:ext>
              </a:extLst>
            </p:cNvPr>
            <p:cNvGrpSpPr/>
            <p:nvPr/>
          </p:nvGrpSpPr>
          <p:grpSpPr>
            <a:xfrm>
              <a:off x="3575050" y="1881826"/>
              <a:ext cx="13411200" cy="1970642"/>
              <a:chOff x="0" y="0"/>
              <a:chExt cx="11341224" cy="1970642"/>
            </a:xfrm>
          </p:grpSpPr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91E86D10-65D1-4B9E-8616-0EE0C4133DE0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Rectángulo: esquinas redondeadas 4">
                <a:extLst>
                  <a:ext uri="{FF2B5EF4-FFF2-40B4-BE49-F238E27FC236}">
                    <a16:creationId xmlns:a16="http://schemas.microsoft.com/office/drawing/2014/main" id="{5C9352B7-48AE-43F3-AC55-BE0445039800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Daniel Belmar</a:t>
                </a:r>
                <a:endParaRPr lang="es-CL" sz="4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Gerente de Proyecto.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Planificar, organizar, monitorear y liderar la ejecución del proyecto.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" name="Picture 23">
              <a:extLst>
                <a:ext uri="{FF2B5EF4-FFF2-40B4-BE49-F238E27FC236}">
                  <a16:creationId xmlns:a16="http://schemas.microsoft.com/office/drawing/2014/main" id="{B89FB1D4-969F-4885-987B-56E1B4A7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086" y="2107528"/>
              <a:ext cx="1519238" cy="151923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0" y="10531475"/>
            <a:ext cx="5546706" cy="59110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A6683416-2CD5-4758-8362-C9173BB5A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AA3F2FCD-C57F-4958-916C-EA81CBD1E1F0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E39AECAB-F76E-47DB-8E9B-4D1EEAADD438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5A6020E-9364-4324-908D-D7CF6BDC74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729A35DB-2653-478B-A1BE-C723491380FA}"/>
              </a:ext>
            </a:extLst>
          </p:cNvPr>
          <p:cNvGrpSpPr/>
          <p:nvPr/>
        </p:nvGrpSpPr>
        <p:grpSpPr>
          <a:xfrm>
            <a:off x="3575050" y="3988833"/>
            <a:ext cx="13411200" cy="1970642"/>
            <a:chOff x="3575050" y="3988833"/>
            <a:chExt cx="13411200" cy="1970642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859EEC62-C195-4BF6-8D51-5DF2711A69C7}"/>
                </a:ext>
              </a:extLst>
            </p:cNvPr>
            <p:cNvGrpSpPr/>
            <p:nvPr/>
          </p:nvGrpSpPr>
          <p:grpSpPr>
            <a:xfrm>
              <a:off x="3575050" y="3988833"/>
              <a:ext cx="13411200" cy="1970642"/>
              <a:chOff x="0" y="0"/>
              <a:chExt cx="11341224" cy="1970642"/>
            </a:xfrm>
          </p:grpSpPr>
          <p:sp>
            <p:nvSpPr>
              <p:cNvPr id="16" name="Rectángulo: esquinas redondeadas 15">
                <a:extLst>
                  <a:ext uri="{FF2B5EF4-FFF2-40B4-BE49-F238E27FC236}">
                    <a16:creationId xmlns:a16="http://schemas.microsoft.com/office/drawing/2014/main" id="{45C3787C-8B54-48E9-85FA-7CCBD47ED03B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ectángulo: esquinas redondeadas 4">
                <a:extLst>
                  <a:ext uri="{FF2B5EF4-FFF2-40B4-BE49-F238E27FC236}">
                    <a16:creationId xmlns:a16="http://schemas.microsoft.com/office/drawing/2014/main" id="{65F6B4B6-7F16-4A72-9B15-9F7D76695950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Joaquín Mora</a:t>
                </a:r>
                <a:endParaRPr lang="es-CL" sz="4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Documentador.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Supervisar el desarrollo de la documentación. 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268ED62-0390-4AFE-8E53-F3CA7B945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7" b="19006"/>
            <a:stretch/>
          </p:blipFill>
          <p:spPr>
            <a:xfrm>
              <a:off x="4041736" y="4219941"/>
              <a:ext cx="1492091" cy="150842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59A353FC-7E7F-48A0-B81B-A8B70AF808B6}"/>
              </a:ext>
            </a:extLst>
          </p:cNvPr>
          <p:cNvGrpSpPr/>
          <p:nvPr/>
        </p:nvGrpSpPr>
        <p:grpSpPr>
          <a:xfrm>
            <a:off x="3575050" y="6122433"/>
            <a:ext cx="13411200" cy="1970642"/>
            <a:chOff x="3575050" y="6122433"/>
            <a:chExt cx="13411200" cy="1970642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C24B9EE2-EFEB-477D-8BAF-56BAD17E6A71}"/>
                </a:ext>
              </a:extLst>
            </p:cNvPr>
            <p:cNvGrpSpPr/>
            <p:nvPr/>
          </p:nvGrpSpPr>
          <p:grpSpPr>
            <a:xfrm>
              <a:off x="3575050" y="6122433"/>
              <a:ext cx="13411200" cy="1970642"/>
              <a:chOff x="0" y="0"/>
              <a:chExt cx="11341224" cy="1970642"/>
            </a:xfrm>
          </p:grpSpPr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EDF31432-0114-4C14-949C-54D089B2FDF2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Rectángulo: esquinas redondeadas 4">
                <a:extLst>
                  <a:ext uri="{FF2B5EF4-FFF2-40B4-BE49-F238E27FC236}">
                    <a16:creationId xmlns:a16="http://schemas.microsoft.com/office/drawing/2014/main" id="{FD37CE5B-7A76-4B59-92CF-96FBC2630831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Vicente Vargas</a:t>
                </a:r>
                <a:endParaRPr lang="es-CL" sz="4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Programador Jr / Experto DBA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Construir, implementar y mantener el modelo de Base de Datos.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F9E2D30-5355-473D-A4A2-40F1341AB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82" b="12758"/>
            <a:stretch/>
          </p:blipFill>
          <p:spPr>
            <a:xfrm>
              <a:off x="4001389" y="6264275"/>
              <a:ext cx="1433322" cy="167640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013352E-2133-4251-B45B-91C0B60FB0B2}"/>
              </a:ext>
            </a:extLst>
          </p:cNvPr>
          <p:cNvGrpSpPr/>
          <p:nvPr/>
        </p:nvGrpSpPr>
        <p:grpSpPr>
          <a:xfrm>
            <a:off x="3575050" y="8256033"/>
            <a:ext cx="13411200" cy="1970642"/>
            <a:chOff x="3575050" y="8256033"/>
            <a:chExt cx="13411200" cy="1970642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C1B4FFB3-9034-46BA-8FB4-84107E2D42E3}"/>
                </a:ext>
              </a:extLst>
            </p:cNvPr>
            <p:cNvGrpSpPr/>
            <p:nvPr/>
          </p:nvGrpSpPr>
          <p:grpSpPr>
            <a:xfrm>
              <a:off x="3575050" y="8256033"/>
              <a:ext cx="13411200" cy="1970642"/>
              <a:chOff x="0" y="0"/>
              <a:chExt cx="11341224" cy="1970642"/>
            </a:xfrm>
          </p:grpSpPr>
          <p:sp>
            <p:nvSpPr>
              <p:cNvPr id="24" name="Rectángulo: esquinas redondeadas 23">
                <a:extLst>
                  <a:ext uri="{FF2B5EF4-FFF2-40B4-BE49-F238E27FC236}">
                    <a16:creationId xmlns:a16="http://schemas.microsoft.com/office/drawing/2014/main" id="{BE5BB307-05D8-4180-AC14-53EB2ECFA9B0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ctángulo: esquinas redondeadas 4">
                <a:extLst>
                  <a:ext uri="{FF2B5EF4-FFF2-40B4-BE49-F238E27FC236}">
                    <a16:creationId xmlns:a16="http://schemas.microsoft.com/office/drawing/2014/main" id="{C11E785F-9321-490A-9A87-0A271F59B519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Álvaro Salinas</a:t>
                </a:r>
                <a:endParaRPr lang="es-CL" sz="4000" kern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Programador Jefe.</a:t>
                </a:r>
                <a:endParaRPr lang="es-CL" sz="3000" kern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Liderar el desarrollo de la aplicación. 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49CCAC6-0682-485F-98B4-A6425FC7A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9" t="16639" r="9179" b="19680"/>
            <a:stretch/>
          </p:blipFill>
          <p:spPr>
            <a:xfrm>
              <a:off x="4089984" y="8464955"/>
              <a:ext cx="1485741" cy="155279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3144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0" y="10531475"/>
            <a:ext cx="5546706" cy="59110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F3F5259A-8C89-46FA-953E-E26E203124F2}"/>
              </a:ext>
            </a:extLst>
          </p:cNvPr>
          <p:cNvSpPr txBox="1"/>
          <p:nvPr/>
        </p:nvSpPr>
        <p:spPr>
          <a:xfrm>
            <a:off x="2599892" y="1311275"/>
            <a:ext cx="4744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Problema</a:t>
            </a:r>
            <a:endParaRPr lang="es-CL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FA8366C1-110E-418A-9A24-812EA39C9BE2}"/>
              </a:ext>
            </a:extLst>
          </p:cNvPr>
          <p:cNvSpPr/>
          <p:nvPr/>
        </p:nvSpPr>
        <p:spPr>
          <a:xfrm>
            <a:off x="651206" y="2149475"/>
            <a:ext cx="8458199" cy="8284193"/>
          </a:xfrm>
          <a:prstGeom prst="roundRect">
            <a:avLst/>
          </a:prstGeo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EB57D97-E6D5-46BC-8700-7BD0A2383983}"/>
              </a:ext>
            </a:extLst>
          </p:cNvPr>
          <p:cNvSpPr/>
          <p:nvPr/>
        </p:nvSpPr>
        <p:spPr>
          <a:xfrm>
            <a:off x="10994695" y="2149475"/>
            <a:ext cx="8458199" cy="8284193"/>
          </a:xfrm>
          <a:prstGeom prst="roundRect">
            <a:avLst/>
          </a:prstGeo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A6B5411-1743-4B7F-84FA-082C554D522E}"/>
              </a:ext>
            </a:extLst>
          </p:cNvPr>
          <p:cNvSpPr txBox="1"/>
          <p:nvPr/>
        </p:nvSpPr>
        <p:spPr>
          <a:xfrm>
            <a:off x="13100050" y="1311275"/>
            <a:ext cx="4744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Solución</a:t>
            </a:r>
            <a:endParaRPr lang="es-CL" sz="4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BCC10656-E16C-4302-BB59-A81A274957EB}"/>
              </a:ext>
            </a:extLst>
          </p:cNvPr>
          <p:cNvSpPr>
            <a:spLocks noChangeAspect="1"/>
          </p:cNvSpPr>
          <p:nvPr/>
        </p:nvSpPr>
        <p:spPr>
          <a:xfrm>
            <a:off x="9223778" y="5615691"/>
            <a:ext cx="1770917" cy="877184"/>
          </a:xfrm>
          <a:prstGeom prst="rightArrow">
            <a:avLst>
              <a:gd name="adj1" fmla="val 53309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789B1A8E-1419-45EC-99E5-43FDC7651945}"/>
              </a:ext>
            </a:extLst>
          </p:cNvPr>
          <p:cNvSpPr txBox="1"/>
          <p:nvPr/>
        </p:nvSpPr>
        <p:spPr>
          <a:xfrm>
            <a:off x="2599892" y="2378075"/>
            <a:ext cx="4560825" cy="954107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CESFAM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</a:t>
            </a:r>
            <a:r>
              <a:rPr lang="es-MX" sz="2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ntro de </a:t>
            </a: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es-MX" sz="2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alud</a:t>
            </a:r>
            <a:r>
              <a:rPr lang="es-MX" sz="2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FAM</a:t>
            </a:r>
            <a:r>
              <a:rPr lang="es-MX" sz="2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iliar</a:t>
            </a:r>
            <a:endParaRPr lang="es-CL" sz="2800" b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11BE63FB-9506-46F3-95CF-E59E1F9715BC}"/>
              </a:ext>
            </a:extLst>
          </p:cNvPr>
          <p:cNvSpPr txBox="1"/>
          <p:nvPr/>
        </p:nvSpPr>
        <p:spPr>
          <a:xfrm>
            <a:off x="1816845" y="3444875"/>
            <a:ext cx="6020972" cy="86177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42900" marR="0" indent="-342900" 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5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s-MX" sz="25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rindar </a:t>
            </a: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atenciones</a:t>
            </a:r>
            <a:r>
              <a: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25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básicas de </a:t>
            </a: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salud </a:t>
            </a:r>
          </a:p>
          <a:p>
            <a:pPr marL="342900" marR="0" indent="-342900" 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5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Centrándose en la </a:t>
            </a: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Medicina Preventiva</a:t>
            </a:r>
            <a:r>
              <a:rPr lang="es-MX" sz="20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s-CL" sz="200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AB2A8234-516D-4D65-B74A-F7972D70F8B4}"/>
              </a:ext>
            </a:extLst>
          </p:cNvPr>
          <p:cNvSpPr txBox="1"/>
          <p:nvPr/>
        </p:nvSpPr>
        <p:spPr>
          <a:xfrm>
            <a:off x="1217049" y="4511675"/>
            <a:ext cx="33804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500" b="1">
                <a:latin typeface="Times New Roman" panose="02020603050405020304" pitchFamily="18" charset="0"/>
                <a:ea typeface="Calibri" panose="020F0502020204030204" pitchFamily="34" charset="0"/>
              </a:rPr>
              <a:t>…Herramientas TI…</a:t>
            </a: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D90E9885-0B24-4E2E-88D8-8BAC537E918B}"/>
              </a:ext>
            </a:extLst>
          </p:cNvPr>
          <p:cNvSpPr txBox="1"/>
          <p:nvPr/>
        </p:nvSpPr>
        <p:spPr>
          <a:xfrm>
            <a:off x="5239528" y="4511675"/>
            <a:ext cx="24503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500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…Obsoletas…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55A2E096-51EB-4E73-92D4-3FC09C4C5FF5}"/>
              </a:ext>
            </a:extLst>
          </p:cNvPr>
          <p:cNvSpPr txBox="1"/>
          <p:nvPr/>
        </p:nvSpPr>
        <p:spPr>
          <a:xfrm>
            <a:off x="974214" y="5219622"/>
            <a:ext cx="7706235" cy="59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Dificultad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Reservar Horas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Manual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EF5F6F17-43B2-47B2-B51A-4C1992A9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r="26103"/>
          <a:stretch/>
        </p:blipFill>
        <p:spPr>
          <a:xfrm>
            <a:off x="3423109" y="7405751"/>
            <a:ext cx="2589881" cy="2592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6" name="TextBox 7">
            <a:extLst>
              <a:ext uri="{FF2B5EF4-FFF2-40B4-BE49-F238E27FC236}">
                <a16:creationId xmlns:a16="http://schemas.microsoft.com/office/drawing/2014/main" id="{7D01FE93-CDC6-4102-ADDE-46301C68F5A9}"/>
              </a:ext>
            </a:extLst>
          </p:cNvPr>
          <p:cNvSpPr txBox="1"/>
          <p:nvPr/>
        </p:nvSpPr>
        <p:spPr>
          <a:xfrm>
            <a:off x="978750" y="5856038"/>
            <a:ext cx="7706235" cy="59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II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Largas       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…           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¡Filas!</a:t>
            </a: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3D11C1DC-5264-4344-BB06-C05B3449D13A}"/>
              </a:ext>
            </a:extLst>
          </p:cNvPr>
          <p:cNvSpPr txBox="1"/>
          <p:nvPr/>
        </p:nvSpPr>
        <p:spPr>
          <a:xfrm>
            <a:off x="956978" y="6621023"/>
            <a:ext cx="7706235" cy="59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III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Falta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Comunicación   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Pacientes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95E1D71E-D41D-4AC5-8A70-E221663E366E}"/>
              </a:ext>
            </a:extLst>
          </p:cNvPr>
          <p:cNvSpPr txBox="1"/>
          <p:nvPr/>
        </p:nvSpPr>
        <p:spPr>
          <a:xfrm>
            <a:off x="13017393" y="3444875"/>
            <a:ext cx="4560825" cy="1246495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Reducir Tiempos de Espera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500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Optimizar Procesos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5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¡Menos Burocracia!</a:t>
            </a:r>
            <a:endParaRPr lang="es-CL" sz="2500" b="1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1" name="Picture 8">
            <a:extLst>
              <a:ext uri="{FF2B5EF4-FFF2-40B4-BE49-F238E27FC236}">
                <a16:creationId xmlns:a16="http://schemas.microsoft.com/office/drawing/2014/main" id="{F619EF23-8A49-4251-9381-7F5A64742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838" y="3453715"/>
            <a:ext cx="1106805" cy="11068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29A16D38-5941-4A99-9634-AA1E167B32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6" r="14422"/>
          <a:stretch/>
        </p:blipFill>
        <p:spPr>
          <a:xfrm>
            <a:off x="17553157" y="3419795"/>
            <a:ext cx="1196766" cy="11125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3" name="TextBox 7">
            <a:extLst>
              <a:ext uri="{FF2B5EF4-FFF2-40B4-BE49-F238E27FC236}">
                <a16:creationId xmlns:a16="http://schemas.microsoft.com/office/drawing/2014/main" id="{5911BC22-F359-481D-9789-833552464A92}"/>
              </a:ext>
            </a:extLst>
          </p:cNvPr>
          <p:cNvSpPr txBox="1"/>
          <p:nvPr/>
        </p:nvSpPr>
        <p:spPr>
          <a:xfrm>
            <a:off x="11448953" y="4816475"/>
            <a:ext cx="77062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000" b="1">
                <a:latin typeface="Times New Roman" panose="02020603050405020304" pitchFamily="18" charset="0"/>
                <a:ea typeface="Calibri" panose="020F0502020204030204" pitchFamily="34" charset="0"/>
              </a:rPr>
              <a:t>FUNCIONES</a:t>
            </a:r>
            <a:endParaRPr lang="es-MX" sz="3000" b="1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A14C0F49-3D53-4482-A26B-378E246B1D3A}"/>
              </a:ext>
            </a:extLst>
          </p:cNvPr>
          <p:cNvGrpSpPr/>
          <p:nvPr/>
        </p:nvGrpSpPr>
        <p:grpSpPr>
          <a:xfrm>
            <a:off x="12226052" y="5197475"/>
            <a:ext cx="6360398" cy="914479"/>
            <a:chOff x="3253472" y="1127299"/>
            <a:chExt cx="6360398" cy="914479"/>
          </a:xfrm>
        </p:grpSpPr>
        <p:sp>
          <p:nvSpPr>
            <p:cNvPr id="55" name="TextBox 5">
              <a:extLst>
                <a:ext uri="{FF2B5EF4-FFF2-40B4-BE49-F238E27FC236}">
                  <a16:creationId xmlns:a16="http://schemas.microsoft.com/office/drawing/2014/main" id="{03278DCC-BD4F-4E6C-944B-61B2D0376380}"/>
                </a:ext>
              </a:extLst>
            </p:cNvPr>
            <p:cNvSpPr txBox="1"/>
            <p:nvPr/>
          </p:nvSpPr>
          <p:spPr>
            <a:xfrm>
              <a:off x="4353231" y="1428378"/>
              <a:ext cx="3736639" cy="400110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Reserva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de consultas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médicas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s-MX" sz="20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7B622C0E-C603-4628-8F68-988481DC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472" y="1127299"/>
              <a:ext cx="914479" cy="914479"/>
            </a:xfrm>
            <a:prstGeom prst="rect">
              <a:avLst/>
            </a:prstGeom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59204AA0-1288-488A-B5AA-512D26986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0" b="10721"/>
            <a:stretch/>
          </p:blipFill>
          <p:spPr>
            <a:xfrm>
              <a:off x="8242270" y="1277218"/>
              <a:ext cx="1371600" cy="632721"/>
            </a:xfrm>
            <a:prstGeom prst="rect">
              <a:avLst/>
            </a:prstGeom>
            <a:ln>
              <a:noFill/>
            </a:ln>
            <a:effectLst>
              <a:softEdge rad="88900"/>
            </a:effectLst>
          </p:spPr>
        </p:pic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1D7608D6-431E-435E-9C4E-09897E6F7276}"/>
              </a:ext>
            </a:extLst>
          </p:cNvPr>
          <p:cNvGrpSpPr/>
          <p:nvPr/>
        </p:nvGrpSpPr>
        <p:grpSpPr>
          <a:xfrm>
            <a:off x="11990350" y="6188075"/>
            <a:ext cx="6816034" cy="811464"/>
            <a:chOff x="2771928" y="2193854"/>
            <a:chExt cx="6816034" cy="811464"/>
          </a:xfrm>
        </p:grpSpPr>
        <p:sp>
          <p:nvSpPr>
            <p:cNvPr id="59" name="TextBox 5">
              <a:extLst>
                <a:ext uri="{FF2B5EF4-FFF2-40B4-BE49-F238E27FC236}">
                  <a16:creationId xmlns:a16="http://schemas.microsoft.com/office/drawing/2014/main" id="{80AA8C80-BD01-4D76-80E1-1834E1015D79}"/>
                </a:ext>
              </a:extLst>
            </p:cNvPr>
            <p:cNvSpPr txBox="1"/>
            <p:nvPr/>
          </p:nvSpPr>
          <p:spPr>
            <a:xfrm>
              <a:off x="4262627" y="2247968"/>
              <a:ext cx="3369137" cy="707886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II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Reserva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cruzada de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horas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s-MX" sz="2000" b="1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60" name="Imagen 59">
              <a:extLst>
                <a:ext uri="{FF2B5EF4-FFF2-40B4-BE49-F238E27FC236}">
                  <a16:creationId xmlns:a16="http://schemas.microsoft.com/office/drawing/2014/main" id="{D1D6C4AF-E4CC-459D-9530-F48A39D3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928" y="2199979"/>
              <a:ext cx="810768" cy="805339"/>
            </a:xfrm>
            <a:prstGeom prst="ellipse">
              <a:avLst/>
            </a:prstGeom>
            <a:ln>
              <a:noFill/>
            </a:ln>
            <a:effectLst>
              <a:softEdge rad="76200"/>
            </a:effectLst>
          </p:spPr>
        </p:pic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ABF75389-40A1-4036-A2B4-590A5B686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58" b="16642"/>
            <a:stretch/>
          </p:blipFill>
          <p:spPr>
            <a:xfrm>
              <a:off x="8278274" y="2193854"/>
              <a:ext cx="1309688" cy="628378"/>
            </a:xfrm>
            <a:prstGeom prst="rect">
              <a:avLst/>
            </a:prstGeom>
            <a:ln>
              <a:noFill/>
            </a:ln>
            <a:effectLst>
              <a:softEdge rad="88900"/>
            </a:effectLst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6D9A68-5231-4F19-BFC6-5562FF24676A}"/>
              </a:ext>
            </a:extLst>
          </p:cNvPr>
          <p:cNvGrpSpPr/>
          <p:nvPr/>
        </p:nvGrpSpPr>
        <p:grpSpPr>
          <a:xfrm>
            <a:off x="11942972" y="7178675"/>
            <a:ext cx="6969958" cy="784086"/>
            <a:chOff x="2643912" y="3211981"/>
            <a:chExt cx="6969958" cy="784086"/>
          </a:xfrm>
        </p:grpSpPr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3375231E-4584-45A0-99A4-6A801DF81CEF}"/>
                </a:ext>
              </a:extLst>
            </p:cNvPr>
            <p:cNvSpPr txBox="1"/>
            <p:nvPr/>
          </p:nvSpPr>
          <p:spPr>
            <a:xfrm>
              <a:off x="3749274" y="3288181"/>
              <a:ext cx="4503092" cy="707886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III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Reserva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solidFill>
                    <a:srgbClr val="007FAC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y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 ‘canje’ </a:t>
              </a:r>
              <a:r>
                <a:rPr lang="es-MX" sz="2000" b="1">
                  <a:solidFill>
                    <a:srgbClr val="007FAC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de</a:t>
              </a:r>
              <a:r>
                <a:rPr lang="es-MX" sz="2000" b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medicamentos</a:t>
              </a:r>
              <a:r>
                <a:rPr lang="es-MX" sz="2000" b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en la </a:t>
              </a:r>
              <a:r>
                <a:rPr lang="es-MX" sz="2000" b="1">
                  <a:solidFill>
                    <a:srgbClr val="FFC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Farmacia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del Cesfam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s-MX" sz="2000" b="1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E991B881-F9D2-492D-B492-2F3BA0553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912" y="3279183"/>
              <a:ext cx="1066800" cy="7147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5" name="Imagen 64">
              <a:extLst>
                <a:ext uri="{FF2B5EF4-FFF2-40B4-BE49-F238E27FC236}">
                  <a16:creationId xmlns:a16="http://schemas.microsoft.com/office/drawing/2014/main" id="{D6215A53-F7CE-4DC8-972E-7B251FB3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66" y="3211981"/>
              <a:ext cx="1361504" cy="7734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F123CF8-825B-4602-80E8-B80ECB59166D}"/>
              </a:ext>
            </a:extLst>
          </p:cNvPr>
          <p:cNvGrpSpPr/>
          <p:nvPr/>
        </p:nvGrpSpPr>
        <p:grpSpPr>
          <a:xfrm>
            <a:off x="12185650" y="8245475"/>
            <a:ext cx="6541473" cy="740464"/>
            <a:chOff x="2911938" y="4506460"/>
            <a:chExt cx="6541473" cy="740464"/>
          </a:xfrm>
        </p:grpSpPr>
        <p:sp>
          <p:nvSpPr>
            <p:cNvPr id="67" name="TextBox 5">
              <a:extLst>
                <a:ext uri="{FF2B5EF4-FFF2-40B4-BE49-F238E27FC236}">
                  <a16:creationId xmlns:a16="http://schemas.microsoft.com/office/drawing/2014/main" id="{F0AFB207-A67B-4286-9CCC-0166E1C356B2}"/>
                </a:ext>
              </a:extLst>
            </p:cNvPr>
            <p:cNvSpPr txBox="1"/>
            <p:nvPr/>
          </p:nvSpPr>
          <p:spPr>
            <a:xfrm>
              <a:off x="4052098" y="4539038"/>
              <a:ext cx="3908077" cy="707886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IV  Envío de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notificaciones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de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exámenes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regulares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s-MX" sz="2000" b="1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9120408D-0339-4B60-948E-06CE2566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8772" y="4510989"/>
              <a:ext cx="1334639" cy="66160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EF9337E4-3C15-47AB-BDB5-81813C6B7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938" y="4506460"/>
              <a:ext cx="704088" cy="704088"/>
            </a:xfrm>
            <a:prstGeom prst="ellipse">
              <a:avLst/>
            </a:prstGeom>
            <a:ln>
              <a:noFill/>
            </a:ln>
            <a:effectLst>
              <a:softEdge rad="25400"/>
            </a:effectLst>
          </p:spPr>
        </p:pic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4AACCDA-0A61-4F06-B3A6-88E351C9AB13}"/>
              </a:ext>
            </a:extLst>
          </p:cNvPr>
          <p:cNvGrpSpPr/>
          <p:nvPr/>
        </p:nvGrpSpPr>
        <p:grpSpPr>
          <a:xfrm>
            <a:off x="12003692" y="9159875"/>
            <a:ext cx="6639613" cy="883928"/>
            <a:chOff x="2762516" y="5711373"/>
            <a:chExt cx="6639613" cy="883928"/>
          </a:xfrm>
        </p:grpSpPr>
        <p:sp>
          <p:nvSpPr>
            <p:cNvPr id="71" name="TextBox 5">
              <a:extLst>
                <a:ext uri="{FF2B5EF4-FFF2-40B4-BE49-F238E27FC236}">
                  <a16:creationId xmlns:a16="http://schemas.microsoft.com/office/drawing/2014/main" id="{60D0ECAF-113C-4905-9788-A3287E9F414F}"/>
                </a:ext>
              </a:extLst>
            </p:cNvPr>
            <p:cNvSpPr txBox="1"/>
            <p:nvPr/>
          </p:nvSpPr>
          <p:spPr>
            <a:xfrm>
              <a:off x="3888762" y="5887415"/>
              <a:ext cx="4286337" cy="707886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V 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Revisión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de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exámenes médicos </a:t>
              </a:r>
            </a:p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por medio de la App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. </a:t>
              </a:r>
              <a:endParaRPr lang="es-MX" sz="2000" b="1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EDE1E3A5-43D6-45FC-B0BA-6801C76DB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99"/>
            <a:stretch/>
          </p:blipFill>
          <p:spPr>
            <a:xfrm>
              <a:off x="8354379" y="5711373"/>
              <a:ext cx="1047750" cy="63665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9839703B-8006-473A-8F45-2E245FAB8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99"/>
            <a:stretch/>
          </p:blipFill>
          <p:spPr>
            <a:xfrm flipH="1">
              <a:off x="2762516" y="5758277"/>
              <a:ext cx="1047750" cy="63665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74" name="Imagen 73">
            <a:extLst>
              <a:ext uri="{FF2B5EF4-FFF2-40B4-BE49-F238E27FC236}">
                <a16:creationId xmlns:a16="http://schemas.microsoft.com/office/drawing/2014/main" id="{FAC560A6-1146-4DE3-AE5B-93A10ADBAC0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40495C0E-7ACE-4D66-BD1B-E195F9AAD71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492" y="2203760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022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0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8" grpId="0" animBg="1"/>
      <p:bldP spid="39" grpId="0"/>
      <p:bldP spid="2" grpId="1" animBg="1"/>
      <p:bldP spid="40" grpId="0"/>
      <p:bldP spid="41" grpId="0"/>
      <p:bldP spid="42" grpId="0"/>
      <p:bldP spid="43" grpId="0"/>
      <p:bldP spid="44" grpId="0"/>
      <p:bldP spid="46" grpId="0"/>
      <p:bldP spid="47" grpId="0"/>
      <p:bldP spid="50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89">
            <a:extLst>
              <a:ext uri="{FF2B5EF4-FFF2-40B4-BE49-F238E27FC236}">
                <a16:creationId xmlns:a16="http://schemas.microsoft.com/office/drawing/2014/main" id="{35A3A5E4-93E5-4667-842C-596527E4B0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9" b="9839"/>
          <a:stretch/>
        </p:blipFill>
        <p:spPr>
          <a:xfrm>
            <a:off x="374650" y="1235075"/>
            <a:ext cx="3366240" cy="1904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75" name="Rectangle 9">
            <a:extLst>
              <a:ext uri="{FF2B5EF4-FFF2-40B4-BE49-F238E27FC236}">
                <a16:creationId xmlns:a16="http://schemas.microsoft.com/office/drawing/2014/main" id="{E7D5F8F8-3DB9-4A9B-A4F8-6D7229D201B9}"/>
              </a:ext>
            </a:extLst>
          </p:cNvPr>
          <p:cNvSpPr/>
          <p:nvPr/>
        </p:nvSpPr>
        <p:spPr>
          <a:xfrm>
            <a:off x="718380" y="1311275"/>
            <a:ext cx="2930226" cy="1674849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OBJETIVO</a:t>
            </a:r>
          </a:p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GENERAL:</a:t>
            </a:r>
          </a:p>
        </p:txBody>
      </p:sp>
      <p:sp>
        <p:nvSpPr>
          <p:cNvPr id="76" name="TextBox 5">
            <a:extLst>
              <a:ext uri="{FF2B5EF4-FFF2-40B4-BE49-F238E27FC236}">
                <a16:creationId xmlns:a16="http://schemas.microsoft.com/office/drawing/2014/main" id="{CB5C4965-9665-4AD7-B0F0-4DB0A7F5ED81}"/>
              </a:ext>
            </a:extLst>
          </p:cNvPr>
          <p:cNvSpPr txBox="1"/>
          <p:nvPr/>
        </p:nvSpPr>
        <p:spPr>
          <a:xfrm>
            <a:off x="3991151" y="1319241"/>
            <a:ext cx="12842700" cy="1538691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/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Desarrollar una </a:t>
            </a:r>
            <a:r>
              <a:rPr lang="es-MX" sz="3133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App Móvil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para los </a:t>
            </a:r>
            <a:r>
              <a:rPr lang="es-MX" sz="3133" b="1">
                <a:latin typeface="Times New Roman" panose="02020603050405020304" pitchFamily="18" charset="0"/>
                <a:ea typeface="Calibri" panose="020F0502020204030204" pitchFamily="34" charset="0"/>
              </a:rPr>
              <a:t>CESFAM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 que incluya una serie de </a:t>
            </a:r>
            <a:r>
              <a:rPr lang="es-MX" sz="3133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funcionalidades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que </a:t>
            </a:r>
            <a:r>
              <a:rPr lang="es-MX" sz="3133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mejoren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tanto la </a:t>
            </a:r>
            <a:r>
              <a:rPr lang="es-MX" sz="3133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eficiencia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 la gestión de estos centros médicos, como la </a:t>
            </a:r>
            <a:r>
              <a:rPr lang="es-MX" sz="3133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experiencia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 atención de sus respectivos pacientes.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2E1D55C6-C41D-413D-B8A4-F7CF231F05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5" t="11539" r="53360" b="38043"/>
          <a:stretch/>
        </p:blipFill>
        <p:spPr>
          <a:xfrm flipH="1">
            <a:off x="17508872" y="1415866"/>
            <a:ext cx="1414110" cy="1371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glow rad="139700">
              <a:schemeClr val="accent4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8" name="Rectangle 9">
            <a:extLst>
              <a:ext uri="{FF2B5EF4-FFF2-40B4-BE49-F238E27FC236}">
                <a16:creationId xmlns:a16="http://schemas.microsoft.com/office/drawing/2014/main" id="{549C9347-5147-450A-BA09-1BC92141053B}"/>
              </a:ext>
            </a:extLst>
          </p:cNvPr>
          <p:cNvSpPr/>
          <p:nvPr/>
        </p:nvSpPr>
        <p:spPr>
          <a:xfrm>
            <a:off x="6206983" y="2911475"/>
            <a:ext cx="7120797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OBJETIVOS SECUNDARIOS</a:t>
            </a:r>
          </a:p>
        </p:txBody>
      </p:sp>
      <p:sp>
        <p:nvSpPr>
          <p:cNvPr id="79" name="TextBox 5">
            <a:extLst>
              <a:ext uri="{FF2B5EF4-FFF2-40B4-BE49-F238E27FC236}">
                <a16:creationId xmlns:a16="http://schemas.microsoft.com/office/drawing/2014/main" id="{F3AE7E82-681D-4B7E-9485-07C882FBB314}"/>
              </a:ext>
            </a:extLst>
          </p:cNvPr>
          <p:cNvSpPr txBox="1"/>
          <p:nvPr/>
        </p:nvSpPr>
        <p:spPr>
          <a:xfrm>
            <a:off x="8541296" y="4301177"/>
            <a:ext cx="6596454" cy="1056571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Desarrollar una </a:t>
            </a:r>
            <a:r>
              <a:rPr lang="es-MX" sz="3133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aplicación móvil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con múltiples</a:t>
            </a:r>
            <a:r>
              <a:rPr lang="es-MX" sz="3133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funcionalidades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7CC961F-AF03-4619-92E0-DA300C0BE0DD}"/>
              </a:ext>
            </a:extLst>
          </p:cNvPr>
          <p:cNvGrpSpPr/>
          <p:nvPr/>
        </p:nvGrpSpPr>
        <p:grpSpPr>
          <a:xfrm>
            <a:off x="4337050" y="9621641"/>
            <a:ext cx="10557061" cy="1358283"/>
            <a:chOff x="4337050" y="9621641"/>
            <a:chExt cx="10557061" cy="1358283"/>
          </a:xfrm>
        </p:grpSpPr>
        <p:sp>
          <p:nvSpPr>
            <p:cNvPr id="88" name="TextBox 5">
              <a:extLst>
                <a:ext uri="{FF2B5EF4-FFF2-40B4-BE49-F238E27FC236}">
                  <a16:creationId xmlns:a16="http://schemas.microsoft.com/office/drawing/2014/main" id="{49D732DA-00F5-475E-856E-091B0F65A563}"/>
                </a:ext>
              </a:extLst>
            </p:cNvPr>
            <p:cNvSpPr txBox="1"/>
            <p:nvPr/>
          </p:nvSpPr>
          <p:spPr>
            <a:xfrm>
              <a:off x="4337050" y="9779704"/>
              <a:ext cx="8366979" cy="1056571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Integrar</a:t>
              </a:r>
              <a:r>
                <a:rPr lang="es-MX" sz="3133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en forma vertical </a:t>
              </a:r>
              <a:r>
                <a:rPr lang="es-MX" sz="3133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una serie de procesos 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que actualmente se encuentran aislados.</a:t>
              </a:r>
              <a:r>
                <a:rPr lang="es-MX" sz="3133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. </a:t>
              </a:r>
            </a:p>
          </p:txBody>
        </p:sp>
        <p:pic>
          <p:nvPicPr>
            <p:cNvPr id="89" name="Imagen 88">
              <a:extLst>
                <a:ext uri="{FF2B5EF4-FFF2-40B4-BE49-F238E27FC236}">
                  <a16:creationId xmlns:a16="http://schemas.microsoft.com/office/drawing/2014/main" id="{3A0A04CF-4BED-4D32-AD18-88AB6A63E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449" y="9621641"/>
              <a:ext cx="2022662" cy="13582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56962945-4688-4603-9CE4-8FA00B5050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6532381A-E10A-482B-89CD-EB04E32D4CA2}"/>
              </a:ext>
            </a:extLst>
          </p:cNvPr>
          <p:cNvGrpSpPr/>
          <p:nvPr/>
        </p:nvGrpSpPr>
        <p:grpSpPr>
          <a:xfrm>
            <a:off x="5784850" y="7586644"/>
            <a:ext cx="8569273" cy="1768467"/>
            <a:chOff x="5784850" y="7586644"/>
            <a:chExt cx="8569273" cy="1768467"/>
          </a:xfrm>
        </p:grpSpPr>
        <p:sp>
          <p:nvSpPr>
            <p:cNvPr id="85" name="TextBox 5">
              <a:extLst>
                <a:ext uri="{FF2B5EF4-FFF2-40B4-BE49-F238E27FC236}">
                  <a16:creationId xmlns:a16="http://schemas.microsoft.com/office/drawing/2014/main" id="{8F0A0191-5A20-49F9-AA58-19762FB47DD9}"/>
                </a:ext>
              </a:extLst>
            </p:cNvPr>
            <p:cNvSpPr txBox="1"/>
            <p:nvPr/>
          </p:nvSpPr>
          <p:spPr>
            <a:xfrm>
              <a:off x="9324923" y="7957236"/>
              <a:ext cx="5029200" cy="1056572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Diseñar una </a:t>
              </a:r>
              <a:r>
                <a:rPr lang="es-MX" sz="3133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interfaz de usuario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 intuitiva y </a:t>
              </a:r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amigable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. </a:t>
              </a:r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24EE21C-8879-4AD1-AB4E-92C16D49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850" y="7586644"/>
              <a:ext cx="3165408" cy="17684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F4C58BFB-B12D-4D51-8A5A-CF5C72221BF8}"/>
              </a:ext>
            </a:extLst>
          </p:cNvPr>
          <p:cNvGrpSpPr/>
          <p:nvPr/>
        </p:nvGrpSpPr>
        <p:grpSpPr>
          <a:xfrm>
            <a:off x="4631994" y="5654675"/>
            <a:ext cx="10505756" cy="1803143"/>
            <a:chOff x="4631994" y="5654675"/>
            <a:chExt cx="10505756" cy="1803143"/>
          </a:xfrm>
        </p:grpSpPr>
        <p:sp>
          <p:nvSpPr>
            <p:cNvPr id="82" name="TextBox 5">
              <a:extLst>
                <a:ext uri="{FF2B5EF4-FFF2-40B4-BE49-F238E27FC236}">
                  <a16:creationId xmlns:a16="http://schemas.microsoft.com/office/drawing/2014/main" id="{4B390791-7704-4D22-8914-2E30EAC3BADE}"/>
                </a:ext>
              </a:extLst>
            </p:cNvPr>
            <p:cNvSpPr txBox="1"/>
            <p:nvPr/>
          </p:nvSpPr>
          <p:spPr>
            <a:xfrm>
              <a:off x="4631994" y="6091264"/>
              <a:ext cx="7502217" cy="1056572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Implementar un </a:t>
              </a:r>
              <a:r>
                <a:rPr lang="es-MX" sz="3133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almacenamiento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seguro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 y </a:t>
              </a:r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eficiente 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de texto, imágenes y metadatos. 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BD2FBA3-C591-4A10-B612-5B8D6503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82301" y="5654675"/>
              <a:ext cx="2955449" cy="1803143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37802521-D1D9-4D1F-899A-B24D45EBBE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651" y="3854530"/>
            <a:ext cx="1938829" cy="1836162"/>
          </a:xfrm>
          <a:prstGeom prst="ellipse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3819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8" grpId="0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9A0F502C-4DFF-4EE8-A9C9-927FB995299B}"/>
              </a:ext>
            </a:extLst>
          </p:cNvPr>
          <p:cNvSpPr/>
          <p:nvPr/>
        </p:nvSpPr>
        <p:spPr>
          <a:xfrm>
            <a:off x="3280884" y="1865929"/>
            <a:ext cx="4789966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ALCANCE INICIAL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307AF1B-CD3B-4185-B7B6-4CFFD1FE1A4F}"/>
              </a:ext>
            </a:extLst>
          </p:cNvPr>
          <p:cNvGrpSpPr/>
          <p:nvPr/>
        </p:nvGrpSpPr>
        <p:grpSpPr>
          <a:xfrm>
            <a:off x="831850" y="2911475"/>
            <a:ext cx="8915400" cy="6934200"/>
            <a:chOff x="831850" y="2911475"/>
            <a:chExt cx="8915400" cy="6934200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BF35EB88-DB9B-4C58-A6ED-5979B7D0958D}"/>
                </a:ext>
              </a:extLst>
            </p:cNvPr>
            <p:cNvSpPr/>
            <p:nvPr/>
          </p:nvSpPr>
          <p:spPr>
            <a:xfrm>
              <a:off x="831850" y="2911475"/>
              <a:ext cx="8915400" cy="6934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E64C566-D603-4019-860D-158E61D92757}"/>
                </a:ext>
              </a:extLst>
            </p:cNvPr>
            <p:cNvSpPr txBox="1"/>
            <p:nvPr/>
          </p:nvSpPr>
          <p:spPr>
            <a:xfrm>
              <a:off x="984250" y="3140075"/>
              <a:ext cx="8534400" cy="4755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270" algn="just"/>
              <a:r>
                <a:rPr lang="es-MX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El proyecto “MI CESFAM” busca desarrollar una aplicación para dispositivos Android e IOS, que será utilizado en el CESFAM Cardenal Silva Henríquez ubicado en Peñalolén</a:t>
              </a:r>
              <a:r>
                <a:rPr lang="es-CL" sz="2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endParaRPr lang="es-CL" sz="2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just"/>
              <a:r>
                <a:rPr lang="es-CL" sz="1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1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Plazo = 3 Meses</a:t>
              </a: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Presupuesto = 23 Millones</a:t>
              </a:r>
            </a:p>
            <a:p>
              <a:pPr indent="-1270" algn="ctr"/>
              <a:endParaRPr lang="es-CL" sz="1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ENTREGABLES</a:t>
              </a:r>
              <a:endParaRPr lang="es-CL" sz="23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just"/>
              <a:r>
                <a:rPr lang="es-CL" sz="1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1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 Código fuente de la App ‘MI CESFAM, tanto en sus versiones para los sistemas Android como para iOS</a:t>
              </a:r>
              <a:r>
                <a:rPr lang="es-CL" sz="2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s-CL" sz="2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8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II Puesta en línea de la Google Firebase asociada. </a:t>
              </a:r>
              <a:endParaRPr lang="es-CL" sz="23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8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III App subida y lista para ser descargada tanto en la App Store como en Google Play.</a:t>
              </a:r>
              <a:endParaRPr lang="es-CL" sz="23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" name="Rectangle 9">
            <a:extLst>
              <a:ext uri="{FF2B5EF4-FFF2-40B4-BE49-F238E27FC236}">
                <a16:creationId xmlns:a16="http://schemas.microsoft.com/office/drawing/2014/main" id="{D09D1697-48FF-422D-A13E-C3E274301AD4}"/>
              </a:ext>
            </a:extLst>
          </p:cNvPr>
          <p:cNvSpPr/>
          <p:nvPr/>
        </p:nvSpPr>
        <p:spPr>
          <a:xfrm>
            <a:off x="10814050" y="1899060"/>
            <a:ext cx="8098781" cy="913551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LIMITACIONES DEL PROYECTO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0CE6765-CE0C-4EDF-958F-16F3974A3D43}"/>
              </a:ext>
            </a:extLst>
          </p:cNvPr>
          <p:cNvGrpSpPr/>
          <p:nvPr/>
        </p:nvGrpSpPr>
        <p:grpSpPr>
          <a:xfrm>
            <a:off x="10356852" y="2911475"/>
            <a:ext cx="8915398" cy="6934200"/>
            <a:chOff x="10356852" y="2911475"/>
            <a:chExt cx="8915398" cy="693420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129DEEBB-7BAC-45EA-A721-CB871EA4D418}"/>
                </a:ext>
              </a:extLst>
            </p:cNvPr>
            <p:cNvSpPr/>
            <p:nvPr/>
          </p:nvSpPr>
          <p:spPr>
            <a:xfrm>
              <a:off x="10356852" y="2911475"/>
              <a:ext cx="8915398" cy="6934200"/>
            </a:xfrm>
            <a:prstGeom prst="rect">
              <a:avLst/>
            </a:prstGeom>
            <a:solidFill>
              <a:srgbClr val="FEB620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D6753959-74BB-44DF-BC68-A0CFEE5A778E}"/>
                </a:ext>
              </a:extLst>
            </p:cNvPr>
            <p:cNvSpPr txBox="1"/>
            <p:nvPr/>
          </p:nvSpPr>
          <p:spPr>
            <a:xfrm>
              <a:off x="10759430" y="3478897"/>
              <a:ext cx="8229600" cy="278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Base de datos con características gratuitas limitadas.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endPara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Escalabilidad a más centros/ubicaciones.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endPara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Tiempo de desarrollo y pruebas a fondo.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endPara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Recursos/fondos insuficientes para funciones.</a:t>
              </a:r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877B19D7-28FE-409A-9570-FA632BBA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7773987"/>
            <a:ext cx="2921794" cy="184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C3EC1C-4E62-4384-A9D2-C5B362A37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250" y="6971997"/>
            <a:ext cx="4512945" cy="2536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26D4A9-D988-457C-B990-DE0460EC4A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4349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de Trabajo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A8A53FA-6A66-48DF-81EE-88D75505D070}"/>
              </a:ext>
            </a:extLst>
          </p:cNvPr>
          <p:cNvSpPr/>
          <p:nvPr/>
        </p:nvSpPr>
        <p:spPr>
          <a:xfrm>
            <a:off x="7156450" y="1273585"/>
            <a:ext cx="6734344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METODOLOGÍA HÍBRIDA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E1948120-2416-4C77-84E9-7CC9009DE891}"/>
              </a:ext>
            </a:extLst>
          </p:cNvPr>
          <p:cNvSpPr/>
          <p:nvPr/>
        </p:nvSpPr>
        <p:spPr>
          <a:xfrm>
            <a:off x="1289050" y="2323129"/>
            <a:ext cx="8142230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METODOLOGÍA TRADICIONAL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1318ABA-6938-461A-92C1-3779113F1B23}"/>
              </a:ext>
            </a:extLst>
          </p:cNvPr>
          <p:cNvGrpSpPr/>
          <p:nvPr/>
        </p:nvGrpSpPr>
        <p:grpSpPr>
          <a:xfrm>
            <a:off x="831850" y="3368675"/>
            <a:ext cx="8915400" cy="6858000"/>
            <a:chOff x="831850" y="3368675"/>
            <a:chExt cx="8915400" cy="685800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3A0E78A4-F376-4770-A5E4-590EEE6D1EE0}"/>
                </a:ext>
              </a:extLst>
            </p:cNvPr>
            <p:cNvSpPr/>
            <p:nvPr/>
          </p:nvSpPr>
          <p:spPr>
            <a:xfrm>
              <a:off x="831850" y="3368675"/>
              <a:ext cx="89154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5A9D973-A61B-438C-B997-FF920FD27DC6}"/>
                </a:ext>
              </a:extLst>
            </p:cNvPr>
            <p:cNvSpPr txBox="1"/>
            <p:nvPr/>
          </p:nvSpPr>
          <p:spPr>
            <a:xfrm>
              <a:off x="1174750" y="3620358"/>
              <a:ext cx="822960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CL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Presupuesto y plazo definidos.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CL" sz="250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Proyecto ejecutado a lo largo de CINCO fases. 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CL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 utilizó en las Fases Asociadas a la gestión.</a:t>
              </a:r>
              <a:endParaRPr lang="es-CL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2CA49428-2196-4539-A934-04B8CA935729}"/>
              </a:ext>
            </a:extLst>
          </p:cNvPr>
          <p:cNvSpPr/>
          <p:nvPr/>
        </p:nvSpPr>
        <p:spPr>
          <a:xfrm>
            <a:off x="11964323" y="2356260"/>
            <a:ext cx="5729967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METODOLOGÍA ÁGIL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CA3C8D1-40D0-4F8C-9352-86A5F0AF5260}"/>
              </a:ext>
            </a:extLst>
          </p:cNvPr>
          <p:cNvGrpSpPr/>
          <p:nvPr/>
        </p:nvGrpSpPr>
        <p:grpSpPr>
          <a:xfrm>
            <a:off x="10356852" y="3368675"/>
            <a:ext cx="8915398" cy="6858000"/>
            <a:chOff x="10356852" y="3368675"/>
            <a:chExt cx="8915398" cy="6858000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A095052-73CB-400F-BECC-772B659E5520}"/>
                </a:ext>
              </a:extLst>
            </p:cNvPr>
            <p:cNvSpPr/>
            <p:nvPr/>
          </p:nvSpPr>
          <p:spPr>
            <a:xfrm>
              <a:off x="10356852" y="3368675"/>
              <a:ext cx="8915398" cy="6858000"/>
            </a:xfrm>
            <a:prstGeom prst="rect">
              <a:avLst/>
            </a:prstGeom>
            <a:solidFill>
              <a:srgbClr val="FEB620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F04A306D-1BF2-4FE9-9996-21879C9A33D8}"/>
                </a:ext>
              </a:extLst>
            </p:cNvPr>
            <p:cNvSpPr txBox="1"/>
            <p:nvPr/>
          </p:nvSpPr>
          <p:spPr>
            <a:xfrm>
              <a:off x="10714506" y="3559775"/>
              <a:ext cx="822960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 el objetivo de tener flexibilidad en las iteraciones.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 utilizó en la Fase de Desarrollo. 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Weekly Meeting y Tablero Kanban. </a:t>
              </a:r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A92BED6F-BCEF-4D77-85B4-7FD89F91A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203" y="4806596"/>
            <a:ext cx="8700206" cy="526767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3965931-8852-49C3-8D6B-10D18C6B20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0" r="11557" b="1244"/>
          <a:stretch/>
        </p:blipFill>
        <p:spPr>
          <a:xfrm>
            <a:off x="2362972" y="4882184"/>
            <a:ext cx="5375964" cy="51165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B828D0F-205F-4D25-BE98-5B9E74C246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9090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391666"/>
            <a:ext cx="4572000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8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6AF4B90-AC37-44D6-A344-7228127795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C03BF31-E7C0-4D07-8105-83F9FA025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"/>
          <a:stretch/>
        </p:blipFill>
        <p:spPr>
          <a:xfrm>
            <a:off x="1670050" y="1522938"/>
            <a:ext cx="17316199" cy="904906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00375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de Software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9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341DA9-7F8B-4E0D-8314-E3B0FC4686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0235375-101C-4AD3-B8C5-A60692D740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/>
          <a:stretch/>
        </p:blipFill>
        <p:spPr>
          <a:xfrm>
            <a:off x="228600" y="2006753"/>
            <a:ext cx="19653250" cy="72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0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6677</TotalTime>
  <Words>718</Words>
  <Application>Microsoft Office PowerPoint</Application>
  <PresentationFormat>Personalizado</PresentationFormat>
  <Paragraphs>155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Stencil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dc:creator>daniel belmar</dc:creator>
  <cp:lastModifiedBy>daniel belmar</cp:lastModifiedBy>
  <cp:revision>162</cp:revision>
  <dcterms:created xsi:type="dcterms:W3CDTF">2021-04-02T01:36:00Z</dcterms:created>
  <dcterms:modified xsi:type="dcterms:W3CDTF">2024-12-06T01:35:41Z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